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82" r:id="rId5"/>
    <p:sldId id="283" r:id="rId6"/>
    <p:sldId id="260" r:id="rId7"/>
    <p:sldId id="284" r:id="rId8"/>
    <p:sldId id="285" r:id="rId9"/>
    <p:sldId id="286" r:id="rId10"/>
    <p:sldId id="287" r:id="rId11"/>
    <p:sldId id="288" r:id="rId12"/>
    <p:sldId id="290" r:id="rId13"/>
    <p:sldId id="289" r:id="rId14"/>
    <p:sldId id="267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F8C3FD5B-10AE-472E-AB38-4BA1FB182A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Sous-titre 2">
            <a:extLst>
              <a:ext uri="{FF2B5EF4-FFF2-40B4-BE49-F238E27FC236}">
                <a16:creationId xmlns="" xmlns:a16="http://schemas.microsoft.com/office/drawing/2014/main" id="{F04BA962-3F7F-4149-A7B6-AF2EE508AF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SN"/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733A4494-99D5-4A9E-9AD5-D669ACEBE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DFAF-5B01-497A-B294-7202B96DDA6A}" type="datetimeFigureOut">
              <a:rPr lang="fr-SN" smtClean="0"/>
              <a:t>19/05/2020</a:t>
            </a:fld>
            <a:endParaRPr lang="fr-SN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7026E443-7E20-4079-A954-F108FAFFC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D824276E-21CE-4CE5-8B25-6F0F33E3C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070F-3815-463E-A7F0-D574EE4B7E23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112640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63257414-0383-4764-84E6-9B4C54902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="" xmlns:a16="http://schemas.microsoft.com/office/drawing/2014/main" id="{2BB09788-1294-4482-9E3D-449FCD1092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518FA6B8-2A2B-40A2-B58A-797F12670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DFAF-5B01-497A-B294-7202B96DDA6A}" type="datetimeFigureOut">
              <a:rPr lang="fr-SN" smtClean="0"/>
              <a:t>19/05/2020</a:t>
            </a:fld>
            <a:endParaRPr lang="fr-SN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7C4DDF13-915D-467F-B4DF-674FEAF35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66794C01-308D-486C-AB0C-46CDC8593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070F-3815-463E-A7F0-D574EE4B7E23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2632492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="" xmlns:a16="http://schemas.microsoft.com/office/drawing/2014/main" id="{FD831421-439E-44E9-BD4C-0CB1A2F5B4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="" xmlns:a16="http://schemas.microsoft.com/office/drawing/2014/main" id="{78243FAF-3B03-4926-896B-6B82A51C6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0126BFEE-C5E4-4569-8227-E4BD12A29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DFAF-5B01-497A-B294-7202B96DDA6A}" type="datetimeFigureOut">
              <a:rPr lang="fr-SN" smtClean="0"/>
              <a:t>19/05/2020</a:t>
            </a:fld>
            <a:endParaRPr lang="fr-SN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D70E73D9-80A5-4196-9389-7A84AB99E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43B6EF83-8C38-4F3F-9848-E5E525D5F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070F-3815-463E-A7F0-D574EE4B7E23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4265463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4A30E869-FB69-4DAB-99CF-C343362C1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BF0573C4-7E6E-4369-A6C9-1D6AAE547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0309F570-D734-4F37-B19F-FF67E910F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DFAF-5B01-497A-B294-7202B96DDA6A}" type="datetimeFigureOut">
              <a:rPr lang="fr-SN" smtClean="0"/>
              <a:t>19/05/2020</a:t>
            </a:fld>
            <a:endParaRPr lang="fr-SN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98588C2A-A8FA-4ED7-915E-596BC06CF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EA4981F2-E9EE-4CBF-8A5F-49A9E568E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070F-3815-463E-A7F0-D574EE4B7E23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3318814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6F1EAAEA-FAD8-44EA-B2F6-5C03D5189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D9658851-D6A1-4527-A106-F99A5E7C8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AA595CF7-3820-4160-96E1-4DD4C13A6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DFAF-5B01-497A-B294-7202B96DDA6A}" type="datetimeFigureOut">
              <a:rPr lang="fr-SN" smtClean="0"/>
              <a:t>19/05/2020</a:t>
            </a:fld>
            <a:endParaRPr lang="fr-SN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4B054641-93EF-4FF0-9ACD-4AF267618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3E473609-DA02-4F1A-8EEB-B7306A4A8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070F-3815-463E-A7F0-D574EE4B7E23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1299652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45EC0981-356A-441D-8ACF-5F8124EF4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4FFF672D-240F-478D-B0DB-A71C9F790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4" name="Espace réservé du contenu 3">
            <a:extLst>
              <a:ext uri="{FF2B5EF4-FFF2-40B4-BE49-F238E27FC236}">
                <a16:creationId xmlns="" xmlns:a16="http://schemas.microsoft.com/office/drawing/2014/main" id="{378D59E5-2FB1-4176-93ED-427F92F20E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2E950FAD-E469-4D42-9DA7-866F4D801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DFAF-5B01-497A-B294-7202B96DDA6A}" type="datetimeFigureOut">
              <a:rPr lang="fr-SN" smtClean="0"/>
              <a:t>19/05/2020</a:t>
            </a:fld>
            <a:endParaRPr lang="fr-SN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CDD0AED5-5BF9-4956-9B53-B15A2244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C1A9EDC5-C5A9-426C-ABB6-E98FC2A1C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070F-3815-463E-A7F0-D574EE4B7E23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183133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28B821FF-2AB3-4FE4-BBB6-820497D5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C12BB5E5-548C-4615-83D1-3607C5694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="" xmlns:a16="http://schemas.microsoft.com/office/drawing/2014/main" id="{8E04326B-9A76-4FD7-BA60-A0B1FA92F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5" name="Espace réservé du texte 4">
            <a:extLst>
              <a:ext uri="{FF2B5EF4-FFF2-40B4-BE49-F238E27FC236}">
                <a16:creationId xmlns="" xmlns:a16="http://schemas.microsoft.com/office/drawing/2014/main" id="{B85DDCE7-32FB-4C5D-977F-2C93482F39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="" xmlns:a16="http://schemas.microsoft.com/office/drawing/2014/main" id="{2B0E6B00-918C-4B4C-B387-8B72980B66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7" name="Espace réservé de la date 6">
            <a:extLst>
              <a:ext uri="{FF2B5EF4-FFF2-40B4-BE49-F238E27FC236}">
                <a16:creationId xmlns="" xmlns:a16="http://schemas.microsoft.com/office/drawing/2014/main" id="{5F83C45C-64CE-48EA-AFD0-A8762D485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DFAF-5B01-497A-B294-7202B96DDA6A}" type="datetimeFigureOut">
              <a:rPr lang="fr-SN" smtClean="0"/>
              <a:t>19/05/2020</a:t>
            </a:fld>
            <a:endParaRPr lang="fr-SN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="" xmlns:a16="http://schemas.microsoft.com/office/drawing/2014/main" id="{CE22B4AB-E27F-4ED4-BC07-4FE88BE99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="" xmlns:a16="http://schemas.microsoft.com/office/drawing/2014/main" id="{DABB7C76-6E2B-4C1B-AD67-B5698B625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070F-3815-463E-A7F0-D574EE4B7E23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2879247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DFF21F77-77FD-425A-8ACC-DEC04CEED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35BC206D-35BF-45B3-AF76-A76F87FFD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DFAF-5B01-497A-B294-7202B96DDA6A}" type="datetimeFigureOut">
              <a:rPr lang="fr-SN" smtClean="0"/>
              <a:t>19/05/2020</a:t>
            </a:fld>
            <a:endParaRPr lang="fr-SN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8BE4CE0F-FBCB-4E57-85CF-C61EF9ABB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2EED72C3-1EDF-4AFE-8FC9-F77243657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070F-3815-463E-A7F0-D574EE4B7E23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301877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="" xmlns:a16="http://schemas.microsoft.com/office/drawing/2014/main" id="{0C82E970-B6E0-4475-8998-255FF1463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DFAF-5B01-497A-B294-7202B96DDA6A}" type="datetimeFigureOut">
              <a:rPr lang="fr-SN" smtClean="0"/>
              <a:t>19/05/2020</a:t>
            </a:fld>
            <a:endParaRPr lang="fr-SN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="" xmlns:a16="http://schemas.microsoft.com/office/drawing/2014/main" id="{04874010-3B77-46E1-86E5-CBB864AF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="" xmlns:a16="http://schemas.microsoft.com/office/drawing/2014/main" id="{BEB3501F-1D3F-4CDB-BCEA-D23311750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070F-3815-463E-A7F0-D574EE4B7E23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1145520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E8D25EE2-40D9-40E5-89F1-C33AD49D8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6832E611-4684-4C44-8F9D-FACCBAF30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4" name="Espace réservé du texte 3">
            <a:extLst>
              <a:ext uri="{FF2B5EF4-FFF2-40B4-BE49-F238E27FC236}">
                <a16:creationId xmlns="" xmlns:a16="http://schemas.microsoft.com/office/drawing/2014/main" id="{1C8A81D5-8598-4B97-9CA9-192CF34656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81A83B3E-2B39-4FBC-97E7-B5DBDDD9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DFAF-5B01-497A-B294-7202B96DDA6A}" type="datetimeFigureOut">
              <a:rPr lang="fr-SN" smtClean="0"/>
              <a:t>19/05/2020</a:t>
            </a:fld>
            <a:endParaRPr lang="fr-SN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24417C71-24F3-4D30-A094-A9301807B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A378E27E-B73C-4DBF-9C25-BFF6FDD22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070F-3815-463E-A7F0-D574EE4B7E23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3940344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2D847C11-E80C-43F8-B038-41BB6ABBF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="" xmlns:a16="http://schemas.microsoft.com/office/drawing/2014/main" id="{BB364EEA-E4AD-4589-B76A-EB86A5D3B0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SN"/>
          </a:p>
        </p:txBody>
      </p:sp>
      <p:sp>
        <p:nvSpPr>
          <p:cNvPr id="4" name="Espace réservé du texte 3">
            <a:extLst>
              <a:ext uri="{FF2B5EF4-FFF2-40B4-BE49-F238E27FC236}">
                <a16:creationId xmlns="" xmlns:a16="http://schemas.microsoft.com/office/drawing/2014/main" id="{39F445BF-A051-46AB-9D2F-EC46E7408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DAD005E3-4707-447D-94AF-A04BF5AAF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DFAF-5B01-497A-B294-7202B96DDA6A}" type="datetimeFigureOut">
              <a:rPr lang="fr-SN" smtClean="0"/>
              <a:t>19/05/2020</a:t>
            </a:fld>
            <a:endParaRPr lang="fr-SN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DF85E65E-7B1B-4DC0-9E6D-2C495829D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SN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BC8A5A49-7CC6-4EC0-993E-EB0D3A357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070F-3815-463E-A7F0-D574EE4B7E23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2774880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="" xmlns:a16="http://schemas.microsoft.com/office/drawing/2014/main" id="{C36E2F40-3543-448F-950A-0DEAAE623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SN"/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C9E110EB-5619-4261-8865-93AD3B7C0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SN"/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D5E88A19-48AC-42B4-BB1F-72B356D8BB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CDFAF-5B01-497A-B294-7202B96DDA6A}" type="datetimeFigureOut">
              <a:rPr lang="fr-SN" smtClean="0"/>
              <a:t>19/05/2020</a:t>
            </a:fld>
            <a:endParaRPr lang="fr-SN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5C6A39AB-865D-41E0-91B8-BD550C7A38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SN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F325A447-44C1-4FF8-B2D4-AFC02454E5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5070F-3815-463E-A7F0-D574EE4B7E23}" type="slidenum">
              <a:rPr lang="fr-SN" smtClean="0"/>
              <a:t>‹N°›</a:t>
            </a:fld>
            <a:endParaRPr lang="fr-SN"/>
          </a:p>
        </p:txBody>
      </p:sp>
    </p:spTree>
    <p:extLst>
      <p:ext uri="{BB962C8B-B14F-4D97-AF65-F5344CB8AC3E}">
        <p14:creationId xmlns:p14="http://schemas.microsoft.com/office/powerpoint/2010/main" val="831670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38B8B8F1-396F-4DB6-A623-342F585D0945}"/>
              </a:ext>
            </a:extLst>
          </p:cNvPr>
          <p:cNvSpPr txBox="1"/>
          <p:nvPr/>
        </p:nvSpPr>
        <p:spPr>
          <a:xfrm>
            <a:off x="4594744" y="5059363"/>
            <a:ext cx="30025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SN" sz="1400" dirty="0">
                <a:solidFill>
                  <a:schemeClr val="bg1"/>
                </a:solidFill>
              </a:rPr>
              <a:t>par </a:t>
            </a:r>
            <a:r>
              <a:rPr lang="fr-SN" sz="1400" dirty="0" err="1">
                <a:solidFill>
                  <a:schemeClr val="bg1"/>
                </a:solidFill>
              </a:rPr>
              <a:t>Fary</a:t>
            </a:r>
            <a:r>
              <a:rPr lang="fr-SN" sz="1400" dirty="0">
                <a:solidFill>
                  <a:schemeClr val="bg1"/>
                </a:solidFill>
              </a:rPr>
              <a:t> Ndao - Ingénieur géologue</a:t>
            </a:r>
          </a:p>
          <a:p>
            <a:pPr algn="ctr"/>
            <a:r>
              <a:rPr lang="fr-SN" sz="1400" dirty="0">
                <a:solidFill>
                  <a:schemeClr val="bg1"/>
                </a:solidFill>
              </a:rPr>
              <a:t>Membre de l’ASDEA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91B7EF2-8FB6-4A35-95EF-992CA746DEBC}"/>
              </a:ext>
            </a:extLst>
          </p:cNvPr>
          <p:cNvSpPr txBox="1"/>
          <p:nvPr/>
        </p:nvSpPr>
        <p:spPr>
          <a:xfrm>
            <a:off x="1252328" y="1929081"/>
            <a:ext cx="968733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800" b="1" dirty="0" smtClean="0">
                <a:solidFill>
                  <a:schemeClr val="bg1"/>
                </a:solidFill>
              </a:rPr>
              <a:t>Les prix bas du baril et leur </a:t>
            </a:r>
            <a:r>
              <a:rPr lang="fr-FR" sz="3800" b="1" dirty="0" smtClean="0">
                <a:solidFill>
                  <a:srgbClr val="FFFF00"/>
                </a:solidFill>
              </a:rPr>
              <a:t>impact sur la situation pétrolière </a:t>
            </a:r>
            <a:r>
              <a:rPr lang="fr-FR" sz="3800" b="1" dirty="0" smtClean="0">
                <a:solidFill>
                  <a:schemeClr val="bg1"/>
                </a:solidFill>
              </a:rPr>
              <a:t>en Afrique de l’Ouest.</a:t>
            </a:r>
          </a:p>
          <a:p>
            <a:pPr algn="ctr"/>
            <a:endParaRPr lang="fr-FR" sz="3800" b="1" dirty="0">
              <a:solidFill>
                <a:schemeClr val="bg1"/>
              </a:solidFill>
            </a:endParaRPr>
          </a:p>
          <a:p>
            <a:pPr algn="ctr"/>
            <a:r>
              <a:rPr lang="fr-FR" sz="2500" b="1" dirty="0" smtClean="0">
                <a:solidFill>
                  <a:schemeClr val="bg1"/>
                </a:solidFill>
              </a:rPr>
              <a:t>19 mai 2020 </a:t>
            </a:r>
            <a:r>
              <a:rPr lang="fr-FR" sz="3800" b="1" dirty="0">
                <a:solidFill>
                  <a:schemeClr val="bg1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2935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98838E2B-34C3-4D3E-8779-7193139F8C6A}"/>
              </a:ext>
            </a:extLst>
          </p:cNvPr>
          <p:cNvSpPr/>
          <p:nvPr/>
        </p:nvSpPr>
        <p:spPr>
          <a:xfrm>
            <a:off x="1223749" y="2404059"/>
            <a:ext cx="10192803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 fontAlgn="auto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r>
              <a:rPr lang="fr-FR" sz="3000" dirty="0" smtClean="0">
                <a:solidFill>
                  <a:schemeClr val="bg1"/>
                </a:solidFill>
              </a:rPr>
              <a:t>Impact du COVID 19 en Afrique</a:t>
            </a:r>
          </a:p>
          <a:p>
            <a:pPr marL="400050" indent="-400050" fontAlgn="auto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endParaRPr lang="fr-FR" sz="3000" dirty="0" smtClean="0">
              <a:solidFill>
                <a:srgbClr val="FFFF00"/>
              </a:solidFill>
            </a:endParaRPr>
          </a:p>
          <a:p>
            <a:pPr marL="400050" indent="-400050" fontAlgn="auto">
              <a:spcBef>
                <a:spcPts val="0"/>
              </a:spcBef>
              <a:spcAft>
                <a:spcPts val="0"/>
              </a:spcAft>
              <a:buFont typeface="+mj-lt"/>
              <a:buAutoNum type="romanUcPeriod" startAt="2"/>
              <a:defRPr/>
            </a:pPr>
            <a:r>
              <a:rPr lang="fr-FR" sz="3000" dirty="0" smtClean="0">
                <a:solidFill>
                  <a:schemeClr val="bg1"/>
                </a:solidFill>
              </a:rPr>
              <a:t>Prix du baril et impacts pétroliers en Afrique de l’Ouest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000" dirty="0" smtClean="0">
              <a:solidFill>
                <a:srgbClr val="FFFF00"/>
              </a:solidFill>
            </a:endParaRPr>
          </a:p>
          <a:p>
            <a:pPr marL="400050" indent="-400050" fontAlgn="auto">
              <a:spcBef>
                <a:spcPts val="0"/>
              </a:spcBef>
              <a:spcAft>
                <a:spcPts val="0"/>
              </a:spcAft>
              <a:buFont typeface="+mj-lt"/>
              <a:buAutoNum type="romanUcPeriod" startAt="3"/>
              <a:defRPr/>
            </a:pPr>
            <a:r>
              <a:rPr lang="fr-FR" sz="3000" dirty="0" smtClean="0">
                <a:solidFill>
                  <a:srgbClr val="FFFF00"/>
                </a:solidFill>
              </a:rPr>
              <a:t> Un </a:t>
            </a:r>
            <a:r>
              <a:rPr lang="fr-FR" sz="3000" dirty="0" smtClean="0">
                <a:solidFill>
                  <a:srgbClr val="FFFF00"/>
                </a:solidFill>
              </a:rPr>
              <a:t>« </a:t>
            </a:r>
            <a:r>
              <a:rPr lang="fr-FR" sz="3000" dirty="0" smtClean="0">
                <a:solidFill>
                  <a:srgbClr val="FFFF00"/>
                </a:solidFill>
              </a:rPr>
              <a:t>après » entre relance du secteur et résilience des Etats</a:t>
            </a:r>
            <a:endParaRPr lang="fr-FR" sz="3000" dirty="0">
              <a:solidFill>
                <a:srgbClr val="FFFF00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DFC0A37A-8850-4FED-8DFC-6E42410C1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75" y="496887"/>
            <a:ext cx="4897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3200" dirty="0">
                <a:solidFill>
                  <a:schemeClr val="bg1"/>
                </a:solidFill>
                <a:latin typeface="Calibri" panose="020F0502020204030204" pitchFamily="34" charset="0"/>
              </a:rPr>
              <a:t>Sommaire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70F5AD37-11E8-4ABF-90E1-891DD8D8AB7F}"/>
              </a:ext>
            </a:extLst>
          </p:cNvPr>
          <p:cNvSpPr/>
          <p:nvPr/>
        </p:nvSpPr>
        <p:spPr>
          <a:xfrm>
            <a:off x="0" y="6457890"/>
            <a:ext cx="10005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SN" sz="1000" dirty="0" err="1">
                <a:solidFill>
                  <a:srgbClr val="FFFF00"/>
                </a:solidFill>
              </a:rPr>
              <a:t>F.Ndao</a:t>
            </a:r>
            <a:r>
              <a:rPr lang="fr-SN" sz="1000" dirty="0">
                <a:solidFill>
                  <a:srgbClr val="FFFF00"/>
                </a:solidFill>
              </a:rPr>
              <a:t> - ASDEA</a:t>
            </a:r>
            <a:br>
              <a:rPr lang="fr-SN" sz="1000" dirty="0">
                <a:solidFill>
                  <a:srgbClr val="FFFF00"/>
                </a:solidFill>
              </a:rPr>
            </a:br>
            <a:r>
              <a:rPr lang="fr-SN" sz="1000" dirty="0" smtClean="0">
                <a:solidFill>
                  <a:srgbClr val="FFFF00"/>
                </a:solidFill>
              </a:rPr>
              <a:t>19 mai 2020</a:t>
            </a:r>
            <a:endParaRPr lang="fr-SN" sz="1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614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3E2BD5B8-0903-4834-A4E2-517AA2CB3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529" y="524172"/>
            <a:ext cx="103444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00050" indent="-400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+mj-lt"/>
              <a:buAutoNum type="romanUcPeriod" startAt="3"/>
              <a:defRPr/>
            </a:pPr>
            <a:r>
              <a:rPr lang="fr-FR" sz="2800" dirty="0">
                <a:solidFill>
                  <a:srgbClr val="FFFF00"/>
                </a:solidFill>
              </a:rPr>
              <a:t> Un « après » entre relance du secteur et résilience des Etats</a:t>
            </a:r>
            <a:endParaRPr lang="fr-FR" sz="2800" dirty="0">
              <a:solidFill>
                <a:srgbClr val="FFFF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9447CC64-6CE8-487F-BEEE-5D8AE9820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1" y="1452089"/>
            <a:ext cx="10045047" cy="357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000" b="1" dirty="0">
                <a:solidFill>
                  <a:schemeClr val="bg1"/>
                </a:solidFill>
                <a:latin typeface="Calibri" panose="020F0502020204030204" pitchFamily="34" charset="0"/>
              </a:rPr>
              <a:t>A. </a:t>
            </a:r>
            <a:r>
              <a:rPr lang="fr-FR" altLang="fr-FR" sz="3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Relance naturelle de la production déjà entamée</a:t>
            </a:r>
            <a: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Reprise des exportations car retour d’activité en Chine, Europe</a:t>
            </a: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Reprise de la consommation interne de produits pétroliers (Sénégal)</a:t>
            </a:r>
          </a:p>
          <a:p>
            <a:pPr eaLnBrk="1" hangingPunct="1"/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fr-FR" altLang="fr-FR" sz="28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0F5AD37-11E8-4ABF-90E1-891DD8D8AB7F}"/>
              </a:ext>
            </a:extLst>
          </p:cNvPr>
          <p:cNvSpPr/>
          <p:nvPr/>
        </p:nvSpPr>
        <p:spPr>
          <a:xfrm>
            <a:off x="0" y="6457890"/>
            <a:ext cx="10005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SN" sz="1000" dirty="0" err="1">
                <a:solidFill>
                  <a:srgbClr val="FFFF00"/>
                </a:solidFill>
              </a:rPr>
              <a:t>F.Ndao</a:t>
            </a:r>
            <a:r>
              <a:rPr lang="fr-SN" sz="1000" dirty="0">
                <a:solidFill>
                  <a:srgbClr val="FFFF00"/>
                </a:solidFill>
              </a:rPr>
              <a:t> - ASDEA</a:t>
            </a:r>
            <a:br>
              <a:rPr lang="fr-SN" sz="1000" dirty="0">
                <a:solidFill>
                  <a:srgbClr val="FFFF00"/>
                </a:solidFill>
              </a:rPr>
            </a:br>
            <a:r>
              <a:rPr lang="fr-SN" sz="1000" dirty="0" smtClean="0">
                <a:solidFill>
                  <a:srgbClr val="FFFF00"/>
                </a:solidFill>
              </a:rPr>
              <a:t>19 mai 2020</a:t>
            </a:r>
            <a:endParaRPr lang="fr-SN" sz="1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40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3E2BD5B8-0903-4834-A4E2-517AA2CB3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529" y="524172"/>
            <a:ext cx="103444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00050" indent="-400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+mj-lt"/>
              <a:buAutoNum type="romanUcPeriod" startAt="3"/>
              <a:defRPr/>
            </a:pPr>
            <a:r>
              <a:rPr lang="fr-FR" sz="2800" dirty="0">
                <a:solidFill>
                  <a:srgbClr val="FFFF00"/>
                </a:solidFill>
              </a:rPr>
              <a:t> Un « après » entre relance du secteur et résilience des Etats</a:t>
            </a:r>
            <a:endParaRPr lang="fr-FR" sz="2800" dirty="0">
              <a:solidFill>
                <a:srgbClr val="FFFF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9447CC64-6CE8-487F-BEEE-5D8AE9820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2" y="1452089"/>
            <a:ext cx="9843140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000" b="1" dirty="0">
                <a:solidFill>
                  <a:schemeClr val="bg1"/>
                </a:solidFill>
                <a:latin typeface="Calibri" panose="020F0502020204030204" pitchFamily="34" charset="0"/>
              </a:rPr>
              <a:t>B</a:t>
            </a:r>
            <a:r>
              <a:rPr lang="fr-FR" altLang="fr-FR" sz="3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 Des forces à mutualiser pour mieux profiter des crises</a:t>
            </a:r>
            <a: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Mutualisation des capacités de stockage dans la zone CEDEAO</a:t>
            </a: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Capacités de stockage disponibles en RCI, Sénégal, Nigéria, Ghana</a:t>
            </a:r>
          </a:p>
          <a:p>
            <a:pPr eaLnBrk="1" hangingPunct="1"/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Imposer au niveau régional des mécanismes de stabilisations budgétaires (ex : Sénégal)</a:t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fr-FR" altLang="fr-FR" sz="28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0F5AD37-11E8-4ABF-90E1-891DD8D8AB7F}"/>
              </a:ext>
            </a:extLst>
          </p:cNvPr>
          <p:cNvSpPr/>
          <p:nvPr/>
        </p:nvSpPr>
        <p:spPr>
          <a:xfrm>
            <a:off x="0" y="6457890"/>
            <a:ext cx="10005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SN" sz="1000" dirty="0" err="1">
                <a:solidFill>
                  <a:srgbClr val="FFFF00"/>
                </a:solidFill>
              </a:rPr>
              <a:t>F.Ndao</a:t>
            </a:r>
            <a:r>
              <a:rPr lang="fr-SN" sz="1000" dirty="0">
                <a:solidFill>
                  <a:srgbClr val="FFFF00"/>
                </a:solidFill>
              </a:rPr>
              <a:t> - ASDEA</a:t>
            </a:r>
            <a:br>
              <a:rPr lang="fr-SN" sz="1000" dirty="0">
                <a:solidFill>
                  <a:srgbClr val="FFFF00"/>
                </a:solidFill>
              </a:rPr>
            </a:br>
            <a:r>
              <a:rPr lang="fr-SN" sz="1000" dirty="0" smtClean="0">
                <a:solidFill>
                  <a:srgbClr val="FFFF00"/>
                </a:solidFill>
              </a:rPr>
              <a:t>19 mai 2020</a:t>
            </a:r>
            <a:endParaRPr lang="fr-SN" sz="1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78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3E2BD5B8-0903-4834-A4E2-517AA2CB3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529" y="524172"/>
            <a:ext cx="103444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00050" indent="-400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+mj-lt"/>
              <a:buAutoNum type="romanUcPeriod" startAt="3"/>
              <a:defRPr/>
            </a:pPr>
            <a:r>
              <a:rPr lang="fr-FR" sz="2800" dirty="0">
                <a:solidFill>
                  <a:srgbClr val="FFFF00"/>
                </a:solidFill>
              </a:rPr>
              <a:t> Un « après » entre relance du secteur et résilience des Etats</a:t>
            </a:r>
            <a:endParaRPr lang="fr-FR" sz="2800" dirty="0">
              <a:solidFill>
                <a:srgbClr val="FFFF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9447CC64-6CE8-487F-BEEE-5D8AE9820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1" y="1452089"/>
            <a:ext cx="9991259" cy="486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000" b="1" dirty="0">
                <a:solidFill>
                  <a:schemeClr val="bg1"/>
                </a:solidFill>
                <a:latin typeface="Calibri" panose="020F0502020204030204" pitchFamily="34" charset="0"/>
              </a:rPr>
              <a:t>C</a:t>
            </a:r>
            <a:r>
              <a:rPr lang="fr-FR" altLang="fr-FR" sz="3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 </a:t>
            </a:r>
            <a:r>
              <a:rPr lang="fr-FR" altLang="fr-FR" sz="3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Une résilience à préparer</a:t>
            </a:r>
            <a: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fr-FR" altLang="fr-FR" sz="28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Poursuivre la </a:t>
            </a:r>
            <a:r>
              <a:rPr lang="fr-FR" altLang="fr-FR" sz="28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diversification de la production électrique</a:t>
            </a:r>
          </a:p>
          <a:p>
            <a:pPr eaLnBrk="1" hangingPunct="1"/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(moins de HFO, plus d’hydroélectricité et de renouvelables PV, EOL)</a:t>
            </a:r>
          </a:p>
          <a:p>
            <a:pPr eaLnBrk="1" hangingPunct="1"/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Renouvellement et </a:t>
            </a:r>
            <a:r>
              <a:rPr lang="fr-FR" altLang="fr-FR" sz="28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amélioration des réseaux</a:t>
            </a: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électriques (pertes)</a:t>
            </a:r>
          </a:p>
          <a:p>
            <a:pPr eaLnBrk="1" hangingPunct="1"/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>
                <a:solidFill>
                  <a:srgbClr val="FFFF00"/>
                </a:solidFill>
                <a:latin typeface="Calibri" panose="020F0502020204030204" pitchFamily="34" charset="0"/>
              </a:rPr>
              <a:t>Efficacité énergétique et économies d’énergie</a:t>
            </a:r>
            <a:endParaRPr lang="fr-FR" altLang="fr-FR" sz="28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Transports en commun ++ et renouvellement du parc automobile</a:t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fr-FR" altLang="fr-FR" sz="28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0F5AD37-11E8-4ABF-90E1-891DD8D8AB7F}"/>
              </a:ext>
            </a:extLst>
          </p:cNvPr>
          <p:cNvSpPr/>
          <p:nvPr/>
        </p:nvSpPr>
        <p:spPr>
          <a:xfrm>
            <a:off x="0" y="6457890"/>
            <a:ext cx="10005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SN" sz="1000" dirty="0" err="1">
                <a:solidFill>
                  <a:srgbClr val="FFFF00"/>
                </a:solidFill>
              </a:rPr>
              <a:t>F.Ndao</a:t>
            </a:r>
            <a:r>
              <a:rPr lang="fr-SN" sz="1000" dirty="0">
                <a:solidFill>
                  <a:srgbClr val="FFFF00"/>
                </a:solidFill>
              </a:rPr>
              <a:t> - ASDEA</a:t>
            </a:r>
            <a:br>
              <a:rPr lang="fr-SN" sz="1000" dirty="0">
                <a:solidFill>
                  <a:srgbClr val="FFFF00"/>
                </a:solidFill>
              </a:rPr>
            </a:br>
            <a:r>
              <a:rPr lang="fr-SN" sz="1000" dirty="0" smtClean="0">
                <a:solidFill>
                  <a:srgbClr val="FFFF00"/>
                </a:solidFill>
              </a:rPr>
              <a:t>19 mai 2020</a:t>
            </a:r>
            <a:endParaRPr lang="fr-SN" sz="1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34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4DD7E41A-9274-4B5B-8901-E64E9ABDF774}"/>
              </a:ext>
            </a:extLst>
          </p:cNvPr>
          <p:cNvSpPr/>
          <p:nvPr/>
        </p:nvSpPr>
        <p:spPr>
          <a:xfrm>
            <a:off x="0" y="6457890"/>
            <a:ext cx="10502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SN" sz="1000" dirty="0" err="1">
                <a:solidFill>
                  <a:srgbClr val="FFFF00"/>
                </a:solidFill>
              </a:rPr>
              <a:t>F.Ndao</a:t>
            </a:r>
            <a:r>
              <a:rPr lang="fr-SN" sz="1000" dirty="0">
                <a:solidFill>
                  <a:srgbClr val="FFFF00"/>
                </a:solidFill>
              </a:rPr>
              <a:t> - ASDEA</a:t>
            </a:r>
            <a:br>
              <a:rPr lang="fr-SN" sz="1000" dirty="0">
                <a:solidFill>
                  <a:srgbClr val="FFFF00"/>
                </a:solidFill>
              </a:rPr>
            </a:br>
            <a:r>
              <a:rPr lang="fr-SN" sz="1000" dirty="0">
                <a:solidFill>
                  <a:srgbClr val="FFFF00"/>
                </a:solidFill>
              </a:rPr>
              <a:t>27/ Février 2018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BC3DBF4A-3524-453C-A001-BF690DCC8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024" y="3103468"/>
            <a:ext cx="3963952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800" dirty="0">
                <a:solidFill>
                  <a:schemeClr val="bg1"/>
                </a:solidFill>
                <a:latin typeface="Calibri" panose="020F0502020204030204" pitchFamily="34" charset="0"/>
              </a:rPr>
              <a:t>Débat et questions</a:t>
            </a:r>
          </a:p>
          <a:p>
            <a:pPr eaLnBrk="1" hangingPunct="1"/>
            <a:endParaRPr lang="fr-FR" altLang="fr-FR" sz="38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3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98838E2B-34C3-4D3E-8779-7193139F8C6A}"/>
              </a:ext>
            </a:extLst>
          </p:cNvPr>
          <p:cNvSpPr/>
          <p:nvPr/>
        </p:nvSpPr>
        <p:spPr>
          <a:xfrm>
            <a:off x="1223749" y="2404059"/>
            <a:ext cx="10192803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 fontAlgn="auto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r>
              <a:rPr lang="fr-FR" sz="3000" dirty="0" smtClean="0">
                <a:solidFill>
                  <a:srgbClr val="FFFF00"/>
                </a:solidFill>
              </a:rPr>
              <a:t>Impact du COVID 19 en Afrique</a:t>
            </a:r>
          </a:p>
          <a:p>
            <a:pPr marL="400050" indent="-400050" fontAlgn="auto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endParaRPr lang="fr-FR" sz="3000" dirty="0" smtClean="0">
              <a:solidFill>
                <a:srgbClr val="FFFF00"/>
              </a:solidFill>
            </a:endParaRPr>
          </a:p>
          <a:p>
            <a:pPr marL="400050" indent="-400050" fontAlgn="auto">
              <a:spcBef>
                <a:spcPts val="0"/>
              </a:spcBef>
              <a:spcAft>
                <a:spcPts val="0"/>
              </a:spcAft>
              <a:buFont typeface="+mj-lt"/>
              <a:buAutoNum type="romanUcPeriod" startAt="2"/>
              <a:defRPr/>
            </a:pPr>
            <a:r>
              <a:rPr lang="fr-FR" sz="3000" dirty="0" smtClean="0">
                <a:solidFill>
                  <a:schemeClr val="bg1"/>
                </a:solidFill>
              </a:rPr>
              <a:t>Prix du baril et impacts pétroliers en Afrique de l’Ouest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000" dirty="0" smtClean="0">
              <a:solidFill>
                <a:srgbClr val="FFFF00"/>
              </a:solidFill>
            </a:endParaRPr>
          </a:p>
          <a:p>
            <a:pPr marL="400050" indent="-400050" fontAlgn="auto">
              <a:spcBef>
                <a:spcPts val="0"/>
              </a:spcBef>
              <a:spcAft>
                <a:spcPts val="0"/>
              </a:spcAft>
              <a:buFont typeface="+mj-lt"/>
              <a:buAutoNum type="romanUcPeriod" startAt="3"/>
              <a:defRPr/>
            </a:pPr>
            <a:r>
              <a:rPr lang="fr-FR" sz="3000" dirty="0" smtClean="0">
                <a:solidFill>
                  <a:schemeClr val="bg1"/>
                </a:solidFill>
              </a:rPr>
              <a:t> Un </a:t>
            </a:r>
            <a:r>
              <a:rPr lang="fr-FR" sz="3000" dirty="0" smtClean="0">
                <a:solidFill>
                  <a:schemeClr val="bg1"/>
                </a:solidFill>
              </a:rPr>
              <a:t>« </a:t>
            </a:r>
            <a:r>
              <a:rPr lang="fr-FR" sz="3000" dirty="0" smtClean="0">
                <a:solidFill>
                  <a:schemeClr val="bg1"/>
                </a:solidFill>
              </a:rPr>
              <a:t>après » entre relance du secteur et résilience des Etats</a:t>
            </a:r>
            <a:endParaRPr lang="fr-FR" sz="3000" dirty="0">
              <a:solidFill>
                <a:srgbClr val="FFFF00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DFC0A37A-8850-4FED-8DFC-6E42410C1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75" y="496887"/>
            <a:ext cx="4897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3200" dirty="0">
                <a:solidFill>
                  <a:schemeClr val="bg1"/>
                </a:solidFill>
                <a:latin typeface="Calibri" panose="020F0502020204030204" pitchFamily="34" charset="0"/>
              </a:rPr>
              <a:t>Sommaire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70F5AD37-11E8-4ABF-90E1-891DD8D8AB7F}"/>
              </a:ext>
            </a:extLst>
          </p:cNvPr>
          <p:cNvSpPr/>
          <p:nvPr/>
        </p:nvSpPr>
        <p:spPr>
          <a:xfrm>
            <a:off x="0" y="6457890"/>
            <a:ext cx="10005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SN" sz="1000" dirty="0" err="1">
                <a:solidFill>
                  <a:srgbClr val="FFFF00"/>
                </a:solidFill>
              </a:rPr>
              <a:t>F.Ndao</a:t>
            </a:r>
            <a:r>
              <a:rPr lang="fr-SN" sz="1000" dirty="0">
                <a:solidFill>
                  <a:srgbClr val="FFFF00"/>
                </a:solidFill>
              </a:rPr>
              <a:t> - ASDEA</a:t>
            </a:r>
            <a:br>
              <a:rPr lang="fr-SN" sz="1000" dirty="0">
                <a:solidFill>
                  <a:srgbClr val="FFFF00"/>
                </a:solidFill>
              </a:rPr>
            </a:br>
            <a:r>
              <a:rPr lang="fr-SN" sz="1000" dirty="0" smtClean="0">
                <a:solidFill>
                  <a:srgbClr val="FFFF00"/>
                </a:solidFill>
              </a:rPr>
              <a:t>19 mai 2020</a:t>
            </a:r>
            <a:endParaRPr lang="fr-SN" sz="1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61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D5970A85-A16D-4072-B1F8-4B2DDC990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5244" y="456937"/>
            <a:ext cx="632878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00050" indent="-400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+mj-lt"/>
              <a:buAutoNum type="romanUcPeriod"/>
              <a:defRPr/>
            </a:pPr>
            <a:r>
              <a:rPr lang="fr-FR" sz="3200" dirty="0">
                <a:solidFill>
                  <a:srgbClr val="FFFF00"/>
                </a:solidFill>
              </a:rPr>
              <a:t>Impact du COVID 19 en </a:t>
            </a:r>
            <a:r>
              <a:rPr lang="fr-FR" sz="3200" dirty="0" smtClean="0">
                <a:solidFill>
                  <a:srgbClr val="FFFF00"/>
                </a:solidFill>
              </a:rPr>
              <a:t>Afrique</a:t>
            </a:r>
            <a:endParaRPr lang="fr-FR" sz="3200" dirty="0">
              <a:solidFill>
                <a:srgbClr val="FFFF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0DAABF1D-897C-4EC0-AF4B-C9D8B3BDD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287" y="1452089"/>
            <a:ext cx="10072047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000" b="1" dirty="0">
                <a:solidFill>
                  <a:schemeClr val="bg1"/>
                </a:solidFill>
                <a:latin typeface="Calibri" panose="020F0502020204030204" pitchFamily="34" charset="0"/>
              </a:rPr>
              <a:t>A. </a:t>
            </a:r>
            <a:r>
              <a:rPr lang="fr-FR" altLang="fr-FR" sz="3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Une crise sanitaire significative</a:t>
            </a:r>
            <a:endParaRPr lang="fr-FR" altLang="fr-FR" sz="30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fr-FR" altLang="fr-FR" sz="30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3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</a:t>
            </a:r>
            <a:r>
              <a:rPr lang="fr-FR" altLang="fr-FR" sz="3000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er</a:t>
            </a:r>
            <a:r>
              <a:rPr lang="fr-FR" altLang="fr-FR" sz="3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cas en Egypte en février 2020</a:t>
            </a:r>
          </a:p>
          <a:p>
            <a:pPr eaLnBrk="1" hangingPunct="1"/>
            <a:endParaRPr lang="fr-FR" altLang="fr-FR" sz="3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3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53 pays sur 54 ont des cas déclarés de Covid-19</a:t>
            </a:r>
          </a:p>
          <a:p>
            <a:pPr eaLnBrk="1" hangingPunct="1"/>
            <a:endParaRPr lang="fr-FR" altLang="fr-FR" sz="3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Nombre de cas au 18/05/2020 : 90 000 cas</a:t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Nombre de morts au 18/05/2020 : 2800 morts (x10 France)</a:t>
            </a:r>
            <a: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fr-FR" altLang="fr-FR" sz="28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Conclusion : Une Afrique épargnée pour plusieurs raisons (?)</a:t>
            </a:r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0F5AD37-11E8-4ABF-90E1-891DD8D8AB7F}"/>
              </a:ext>
            </a:extLst>
          </p:cNvPr>
          <p:cNvSpPr/>
          <p:nvPr/>
        </p:nvSpPr>
        <p:spPr>
          <a:xfrm>
            <a:off x="0" y="6457890"/>
            <a:ext cx="10005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SN" sz="1000" dirty="0" err="1">
                <a:solidFill>
                  <a:srgbClr val="FFFF00"/>
                </a:solidFill>
              </a:rPr>
              <a:t>F.Ndao</a:t>
            </a:r>
            <a:r>
              <a:rPr lang="fr-SN" sz="1000" dirty="0">
                <a:solidFill>
                  <a:srgbClr val="FFFF00"/>
                </a:solidFill>
              </a:rPr>
              <a:t> - ASDEA</a:t>
            </a:r>
            <a:br>
              <a:rPr lang="fr-SN" sz="1000" dirty="0">
                <a:solidFill>
                  <a:srgbClr val="FFFF00"/>
                </a:solidFill>
              </a:rPr>
            </a:br>
            <a:r>
              <a:rPr lang="fr-SN" sz="1000" dirty="0" smtClean="0">
                <a:solidFill>
                  <a:srgbClr val="FFFF00"/>
                </a:solidFill>
              </a:rPr>
              <a:t>19 mai 2020</a:t>
            </a:r>
            <a:endParaRPr lang="fr-SN" sz="1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35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D5970A85-A16D-4072-B1F8-4B2DDC990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5244" y="456937"/>
            <a:ext cx="632878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00050" indent="-400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+mj-lt"/>
              <a:buAutoNum type="romanUcPeriod"/>
              <a:defRPr/>
            </a:pPr>
            <a:r>
              <a:rPr lang="fr-FR" sz="3200" dirty="0">
                <a:solidFill>
                  <a:srgbClr val="FFFF00"/>
                </a:solidFill>
              </a:rPr>
              <a:t>Impact du COVID 19 en </a:t>
            </a:r>
            <a:r>
              <a:rPr lang="fr-FR" sz="3200" dirty="0" smtClean="0">
                <a:solidFill>
                  <a:srgbClr val="FFFF00"/>
                </a:solidFill>
              </a:rPr>
              <a:t>Afrique</a:t>
            </a:r>
            <a:endParaRPr lang="fr-FR" sz="3200" dirty="0">
              <a:solidFill>
                <a:srgbClr val="FFFF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0DAABF1D-897C-4EC0-AF4B-C9D8B3BDD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287" y="1452089"/>
            <a:ext cx="10072047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000" b="1" dirty="0">
                <a:solidFill>
                  <a:schemeClr val="bg1"/>
                </a:solidFill>
                <a:latin typeface="Calibri" panose="020F0502020204030204" pitchFamily="34" charset="0"/>
              </a:rPr>
              <a:t>B</a:t>
            </a:r>
            <a:r>
              <a:rPr lang="fr-FR" altLang="fr-FR" sz="3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 Une activité économique au ralenti</a:t>
            </a:r>
          </a:p>
          <a:p>
            <a:pPr eaLnBrk="1" hangingPunct="1"/>
            <a:endParaRPr lang="fr-FR" altLang="fr-FR" sz="30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3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Restrictions dans plusieurs capitales africaines (Abidjan, Dakar)</a:t>
            </a:r>
          </a:p>
          <a:p>
            <a:pPr eaLnBrk="1" hangingPunct="1"/>
            <a:endParaRPr lang="fr-FR" altLang="fr-FR" sz="3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3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Fermeture des frontières aériennes et terrestres (tourisme, fret)</a:t>
            </a:r>
          </a:p>
          <a:p>
            <a:pPr eaLnBrk="1" hangingPunct="1"/>
            <a:endParaRPr lang="fr-FR" altLang="fr-FR" sz="3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3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Restrictions de voyage entre régions (Sénégal)</a:t>
            </a:r>
            <a:r>
              <a:rPr lang="fr-FR" altLang="fr-FR" sz="30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fr-FR" altLang="fr-FR" sz="3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(Agriculture)</a:t>
            </a:r>
          </a:p>
          <a:p>
            <a:pPr eaLnBrk="1" hangingPunct="1"/>
            <a:endParaRPr lang="fr-FR" altLang="fr-FR" sz="3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3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Fermeture partielle des marchés, des restaurants</a:t>
            </a:r>
            <a:endParaRPr lang="fr-FR" altLang="fr-FR" sz="2800" dirty="0">
              <a:solidFill>
                <a:srgbClr val="FFFF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0F5AD37-11E8-4ABF-90E1-891DD8D8AB7F}"/>
              </a:ext>
            </a:extLst>
          </p:cNvPr>
          <p:cNvSpPr/>
          <p:nvPr/>
        </p:nvSpPr>
        <p:spPr>
          <a:xfrm>
            <a:off x="0" y="6457890"/>
            <a:ext cx="10005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SN" sz="1000" dirty="0" err="1">
                <a:solidFill>
                  <a:srgbClr val="FFFF00"/>
                </a:solidFill>
              </a:rPr>
              <a:t>F.Ndao</a:t>
            </a:r>
            <a:r>
              <a:rPr lang="fr-SN" sz="1000" dirty="0">
                <a:solidFill>
                  <a:srgbClr val="FFFF00"/>
                </a:solidFill>
              </a:rPr>
              <a:t> - ASDEA</a:t>
            </a:r>
            <a:br>
              <a:rPr lang="fr-SN" sz="1000" dirty="0">
                <a:solidFill>
                  <a:srgbClr val="FFFF00"/>
                </a:solidFill>
              </a:rPr>
            </a:br>
            <a:r>
              <a:rPr lang="fr-SN" sz="1000" dirty="0" smtClean="0">
                <a:solidFill>
                  <a:srgbClr val="FFFF00"/>
                </a:solidFill>
              </a:rPr>
              <a:t>19 mai 2020</a:t>
            </a:r>
            <a:endParaRPr lang="fr-SN" sz="1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82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98838E2B-34C3-4D3E-8779-7193139F8C6A}"/>
              </a:ext>
            </a:extLst>
          </p:cNvPr>
          <p:cNvSpPr/>
          <p:nvPr/>
        </p:nvSpPr>
        <p:spPr>
          <a:xfrm>
            <a:off x="1223750" y="2404059"/>
            <a:ext cx="995075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 fontAlgn="auto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r>
              <a:rPr lang="fr-FR" sz="3000" dirty="0" smtClean="0">
                <a:solidFill>
                  <a:schemeClr val="bg1"/>
                </a:solidFill>
              </a:rPr>
              <a:t>Impact du COVID 19 en Afrique</a:t>
            </a:r>
          </a:p>
          <a:p>
            <a:pPr marL="400050" indent="-400050" fontAlgn="auto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endParaRPr lang="fr-FR" sz="3000" dirty="0" smtClean="0">
              <a:solidFill>
                <a:srgbClr val="FFFF00"/>
              </a:solidFill>
            </a:endParaRPr>
          </a:p>
          <a:p>
            <a:pPr marL="400050" indent="-400050" fontAlgn="auto">
              <a:spcBef>
                <a:spcPts val="0"/>
              </a:spcBef>
              <a:spcAft>
                <a:spcPts val="0"/>
              </a:spcAft>
              <a:buFont typeface="+mj-lt"/>
              <a:buAutoNum type="romanUcPeriod" startAt="2"/>
              <a:defRPr/>
            </a:pPr>
            <a:r>
              <a:rPr lang="fr-FR" sz="3000" dirty="0" smtClean="0">
                <a:solidFill>
                  <a:srgbClr val="FFFF00"/>
                </a:solidFill>
              </a:rPr>
              <a:t>Prix du baril et impacts pétroliers en Afrique de l’Ouest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000" dirty="0" smtClean="0">
              <a:solidFill>
                <a:srgbClr val="FFFF00"/>
              </a:solidFill>
            </a:endParaRPr>
          </a:p>
          <a:p>
            <a:pPr marL="400050" indent="-400050" fontAlgn="auto">
              <a:spcBef>
                <a:spcPts val="0"/>
              </a:spcBef>
              <a:spcAft>
                <a:spcPts val="0"/>
              </a:spcAft>
              <a:buFont typeface="+mj-lt"/>
              <a:buAutoNum type="romanUcPeriod" startAt="3"/>
              <a:defRPr/>
            </a:pPr>
            <a:r>
              <a:rPr lang="fr-FR" sz="3000" dirty="0" smtClean="0">
                <a:solidFill>
                  <a:schemeClr val="bg1"/>
                </a:solidFill>
              </a:rPr>
              <a:t> Un </a:t>
            </a:r>
            <a:r>
              <a:rPr lang="fr-FR" sz="3000" dirty="0" smtClean="0">
                <a:solidFill>
                  <a:schemeClr val="bg1"/>
                </a:solidFill>
              </a:rPr>
              <a:t>« </a:t>
            </a:r>
            <a:r>
              <a:rPr lang="fr-FR" sz="3000" dirty="0" smtClean="0">
                <a:solidFill>
                  <a:schemeClr val="bg1"/>
                </a:solidFill>
              </a:rPr>
              <a:t>après » entre relance du secteur et résilience des Etats</a:t>
            </a:r>
            <a:endParaRPr lang="fr-FR" sz="3000" dirty="0">
              <a:solidFill>
                <a:srgbClr val="FFFF00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DFC0A37A-8850-4FED-8DFC-6E42410C1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75" y="496887"/>
            <a:ext cx="4897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3200" dirty="0">
                <a:solidFill>
                  <a:schemeClr val="bg1"/>
                </a:solidFill>
                <a:latin typeface="Calibri" panose="020F0502020204030204" pitchFamily="34" charset="0"/>
              </a:rPr>
              <a:t>Sommaire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70F5AD37-11E8-4ABF-90E1-891DD8D8AB7F}"/>
              </a:ext>
            </a:extLst>
          </p:cNvPr>
          <p:cNvSpPr/>
          <p:nvPr/>
        </p:nvSpPr>
        <p:spPr>
          <a:xfrm>
            <a:off x="0" y="6457890"/>
            <a:ext cx="10005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SN" sz="1000" dirty="0" err="1">
                <a:solidFill>
                  <a:srgbClr val="FFFF00"/>
                </a:solidFill>
              </a:rPr>
              <a:t>F.Ndao</a:t>
            </a:r>
            <a:r>
              <a:rPr lang="fr-SN" sz="1000" dirty="0">
                <a:solidFill>
                  <a:srgbClr val="FFFF00"/>
                </a:solidFill>
              </a:rPr>
              <a:t> - ASDEA</a:t>
            </a:r>
            <a:br>
              <a:rPr lang="fr-SN" sz="1000" dirty="0">
                <a:solidFill>
                  <a:srgbClr val="FFFF00"/>
                </a:solidFill>
              </a:rPr>
            </a:br>
            <a:r>
              <a:rPr lang="fr-SN" sz="1000" dirty="0" smtClean="0">
                <a:solidFill>
                  <a:srgbClr val="FFFF00"/>
                </a:solidFill>
              </a:rPr>
              <a:t>19 mai 2020</a:t>
            </a:r>
            <a:endParaRPr lang="fr-SN" sz="1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36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3E2BD5B8-0903-4834-A4E2-517AA2CB3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529" y="524172"/>
            <a:ext cx="92442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00050" indent="-400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+mj-lt"/>
              <a:buAutoNum type="romanUcPeriod" startAt="2"/>
              <a:defRPr/>
            </a:pPr>
            <a:r>
              <a:rPr lang="fr-FR" sz="2800" dirty="0">
                <a:solidFill>
                  <a:srgbClr val="FFFF00"/>
                </a:solidFill>
              </a:rPr>
              <a:t>Prix du baril et impacts </a:t>
            </a:r>
            <a:r>
              <a:rPr lang="fr-FR" sz="2800" dirty="0" smtClean="0">
                <a:solidFill>
                  <a:srgbClr val="FFFF00"/>
                </a:solidFill>
              </a:rPr>
              <a:t>pétroliers </a:t>
            </a:r>
            <a:r>
              <a:rPr lang="fr-FR" sz="2800" dirty="0">
                <a:solidFill>
                  <a:srgbClr val="FFFF00"/>
                </a:solidFill>
              </a:rPr>
              <a:t>en Afrique de l’Ouest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9447CC64-6CE8-487F-BEEE-5D8AE9820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2" y="1452089"/>
            <a:ext cx="9843140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000" b="1" dirty="0">
                <a:solidFill>
                  <a:schemeClr val="bg1"/>
                </a:solidFill>
                <a:latin typeface="Calibri" panose="020F0502020204030204" pitchFamily="34" charset="0"/>
              </a:rPr>
              <a:t>A. </a:t>
            </a:r>
            <a:r>
              <a:rPr lang="fr-FR" altLang="fr-FR" sz="3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 chacun sa peine…ou son bonheur</a:t>
            </a:r>
            <a: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Les prix bas du pétrole sont la cause de diverses fortunes.</a:t>
            </a:r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Pays producteur majeur </a:t>
            </a: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: Nigéria</a:t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Producteurs intermédiaires et petits </a:t>
            </a: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: Ghana, Côte d’Ivoire</a:t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Pays non encore producteurs </a:t>
            </a: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: Sénégal, Mauritanie</a:t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fr-FR" altLang="fr-FR" sz="28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>
                <a:solidFill>
                  <a:srgbClr val="FFFF00"/>
                </a:solidFill>
                <a:latin typeface="Calibri" panose="020F0502020204030204" pitchFamily="34" charset="0"/>
              </a:rPr>
              <a:t>Pays </a:t>
            </a:r>
            <a:r>
              <a:rPr lang="fr-FR" altLang="fr-FR" sz="28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non producteurs </a:t>
            </a: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: Togo, Mali, Bénin, Guinée</a:t>
            </a:r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fr-FR" altLang="fr-FR" sz="28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0F5AD37-11E8-4ABF-90E1-891DD8D8AB7F}"/>
              </a:ext>
            </a:extLst>
          </p:cNvPr>
          <p:cNvSpPr/>
          <p:nvPr/>
        </p:nvSpPr>
        <p:spPr>
          <a:xfrm>
            <a:off x="0" y="6457890"/>
            <a:ext cx="10005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SN" sz="1000" dirty="0" err="1">
                <a:solidFill>
                  <a:srgbClr val="FFFF00"/>
                </a:solidFill>
              </a:rPr>
              <a:t>F.Ndao</a:t>
            </a:r>
            <a:r>
              <a:rPr lang="fr-SN" sz="1000" dirty="0">
                <a:solidFill>
                  <a:srgbClr val="FFFF00"/>
                </a:solidFill>
              </a:rPr>
              <a:t> - ASDEA</a:t>
            </a:r>
            <a:br>
              <a:rPr lang="fr-SN" sz="1000" dirty="0">
                <a:solidFill>
                  <a:srgbClr val="FFFF00"/>
                </a:solidFill>
              </a:rPr>
            </a:br>
            <a:r>
              <a:rPr lang="fr-SN" sz="1000" dirty="0" smtClean="0">
                <a:solidFill>
                  <a:srgbClr val="FFFF00"/>
                </a:solidFill>
              </a:rPr>
              <a:t>19 mai 2020</a:t>
            </a:r>
            <a:endParaRPr lang="fr-SN" sz="1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11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3E2BD5B8-0903-4834-A4E2-517AA2CB3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529" y="524172"/>
            <a:ext cx="92442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00050" indent="-400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+mj-lt"/>
              <a:buAutoNum type="romanUcPeriod" startAt="2"/>
              <a:defRPr/>
            </a:pPr>
            <a:r>
              <a:rPr lang="fr-FR" sz="2800" dirty="0">
                <a:solidFill>
                  <a:srgbClr val="FFFF00"/>
                </a:solidFill>
              </a:rPr>
              <a:t>Prix du baril et impacts </a:t>
            </a:r>
            <a:r>
              <a:rPr lang="fr-FR" sz="2800" dirty="0" smtClean="0">
                <a:solidFill>
                  <a:srgbClr val="FFFF00"/>
                </a:solidFill>
              </a:rPr>
              <a:t>pétroliers </a:t>
            </a:r>
            <a:r>
              <a:rPr lang="fr-FR" sz="2800" dirty="0">
                <a:solidFill>
                  <a:srgbClr val="FFFF00"/>
                </a:solidFill>
              </a:rPr>
              <a:t>en Afrique de l’Ouest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9447CC64-6CE8-487F-BEEE-5D8AE9820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2" y="1452089"/>
            <a:ext cx="9843140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000" b="1" dirty="0">
                <a:solidFill>
                  <a:schemeClr val="bg1"/>
                </a:solidFill>
                <a:latin typeface="Calibri" panose="020F0502020204030204" pitchFamily="34" charset="0"/>
              </a:rPr>
              <a:t>A. </a:t>
            </a:r>
            <a:r>
              <a:rPr lang="fr-FR" altLang="fr-FR" sz="3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 chacun sa peine…ou son bonheur</a:t>
            </a:r>
            <a: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Pays producteur majeur </a:t>
            </a: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: Nigéria (90% des recettes d’exportations)</a:t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Baisse prévue de la production de brut de 2,1 </a:t>
            </a:r>
            <a:r>
              <a:rPr lang="fr-FR" altLang="fr-FR" sz="28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Mbbl</a:t>
            </a: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/j </a:t>
            </a:r>
            <a: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  <a:t>(Exxon, Shell)</a:t>
            </a: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Budget 2020 basé sur un baril de 57$ (Bonny Light 33$ au 18/05)</a:t>
            </a:r>
          </a:p>
          <a:p>
            <a:pPr eaLnBrk="1" hangingPunct="1"/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Retard initial sur la méga-raffinerie </a:t>
            </a:r>
            <a:r>
              <a:rPr lang="fr-FR" altLang="fr-FR" sz="28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Dangote</a:t>
            </a: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(650000 bbl/j)</a:t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fr-FR" altLang="fr-FR" sz="28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Conséquences</a:t>
            </a: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: Récession (-2 à 8% PIB), endettement++, retard++</a:t>
            </a:r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fr-FR" altLang="fr-FR" sz="28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0F5AD37-11E8-4ABF-90E1-891DD8D8AB7F}"/>
              </a:ext>
            </a:extLst>
          </p:cNvPr>
          <p:cNvSpPr/>
          <p:nvPr/>
        </p:nvSpPr>
        <p:spPr>
          <a:xfrm>
            <a:off x="0" y="6457890"/>
            <a:ext cx="10005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SN" sz="1000" dirty="0" err="1">
                <a:solidFill>
                  <a:srgbClr val="FFFF00"/>
                </a:solidFill>
              </a:rPr>
              <a:t>F.Ndao</a:t>
            </a:r>
            <a:r>
              <a:rPr lang="fr-SN" sz="1000" dirty="0">
                <a:solidFill>
                  <a:srgbClr val="FFFF00"/>
                </a:solidFill>
              </a:rPr>
              <a:t> - ASDEA</a:t>
            </a:r>
            <a:br>
              <a:rPr lang="fr-SN" sz="1000" dirty="0">
                <a:solidFill>
                  <a:srgbClr val="FFFF00"/>
                </a:solidFill>
              </a:rPr>
            </a:br>
            <a:r>
              <a:rPr lang="fr-SN" sz="1000" dirty="0" smtClean="0">
                <a:solidFill>
                  <a:srgbClr val="FFFF00"/>
                </a:solidFill>
              </a:rPr>
              <a:t>19 mai 2020</a:t>
            </a:r>
            <a:endParaRPr lang="fr-SN" sz="1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6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3E2BD5B8-0903-4834-A4E2-517AA2CB3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529" y="524172"/>
            <a:ext cx="92442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00050" indent="-400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+mj-lt"/>
              <a:buAutoNum type="romanUcPeriod" startAt="2"/>
              <a:defRPr/>
            </a:pPr>
            <a:r>
              <a:rPr lang="fr-FR" sz="2800" dirty="0">
                <a:solidFill>
                  <a:srgbClr val="FFFF00"/>
                </a:solidFill>
              </a:rPr>
              <a:t>Prix du baril et impacts </a:t>
            </a:r>
            <a:r>
              <a:rPr lang="fr-FR" sz="2800" dirty="0" smtClean="0">
                <a:solidFill>
                  <a:srgbClr val="FFFF00"/>
                </a:solidFill>
              </a:rPr>
              <a:t>pétroliers </a:t>
            </a:r>
            <a:r>
              <a:rPr lang="fr-FR" sz="2800" dirty="0">
                <a:solidFill>
                  <a:srgbClr val="FFFF00"/>
                </a:solidFill>
              </a:rPr>
              <a:t>en Afrique de l’Ouest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9447CC64-6CE8-487F-BEEE-5D8AE9820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2" y="1452089"/>
            <a:ext cx="9843140" cy="4001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000" b="1" dirty="0">
                <a:solidFill>
                  <a:schemeClr val="bg1"/>
                </a:solidFill>
                <a:latin typeface="Calibri" panose="020F0502020204030204" pitchFamily="34" charset="0"/>
              </a:rPr>
              <a:t>A. </a:t>
            </a:r>
            <a:r>
              <a:rPr lang="fr-FR" altLang="fr-FR" sz="3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 chacun sa peine…ou son bonheur</a:t>
            </a:r>
            <a: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Pays producteurs intermédiaires et petits </a:t>
            </a: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: Ghana et Côte d’Ivoire</a:t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Retards sur les projets de développement (</a:t>
            </a:r>
            <a:r>
              <a:rPr lang="fr-FR" altLang="fr-FR" sz="28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Aker</a:t>
            </a: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Tano Cape Block)</a:t>
            </a:r>
          </a:p>
          <a:p>
            <a:pPr eaLnBrk="1" hangingPunct="1"/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Retards sur les projets d’exploration (Exxon, AGM </a:t>
            </a:r>
            <a: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  <a:t>Tano Block</a:t>
            </a: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)</a:t>
            </a:r>
          </a:p>
          <a:p>
            <a:pPr eaLnBrk="1" hangingPunct="1"/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  <a:t>Ghana fait déjà face à une crise sur le gaz et l’électricité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0F5AD37-11E8-4ABF-90E1-891DD8D8AB7F}"/>
              </a:ext>
            </a:extLst>
          </p:cNvPr>
          <p:cNvSpPr/>
          <p:nvPr/>
        </p:nvSpPr>
        <p:spPr>
          <a:xfrm>
            <a:off x="0" y="6457890"/>
            <a:ext cx="10005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SN" sz="1000" dirty="0" err="1">
                <a:solidFill>
                  <a:srgbClr val="FFFF00"/>
                </a:solidFill>
              </a:rPr>
              <a:t>F.Ndao</a:t>
            </a:r>
            <a:r>
              <a:rPr lang="fr-SN" sz="1000" dirty="0">
                <a:solidFill>
                  <a:srgbClr val="FFFF00"/>
                </a:solidFill>
              </a:rPr>
              <a:t> - ASDEA</a:t>
            </a:r>
            <a:br>
              <a:rPr lang="fr-SN" sz="1000" dirty="0">
                <a:solidFill>
                  <a:srgbClr val="FFFF00"/>
                </a:solidFill>
              </a:rPr>
            </a:br>
            <a:r>
              <a:rPr lang="fr-SN" sz="1000" dirty="0" smtClean="0">
                <a:solidFill>
                  <a:srgbClr val="FFFF00"/>
                </a:solidFill>
              </a:rPr>
              <a:t>19 mai 2020</a:t>
            </a:r>
            <a:endParaRPr lang="fr-SN" sz="1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39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3E2BD5B8-0903-4834-A4E2-517AA2CB3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529" y="524172"/>
            <a:ext cx="92442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00050" indent="-400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+mj-lt"/>
              <a:buAutoNum type="romanUcPeriod" startAt="2"/>
              <a:defRPr/>
            </a:pPr>
            <a:r>
              <a:rPr lang="fr-FR" sz="2800" dirty="0">
                <a:solidFill>
                  <a:srgbClr val="FFFF00"/>
                </a:solidFill>
              </a:rPr>
              <a:t>Prix du baril et impacts </a:t>
            </a:r>
            <a:r>
              <a:rPr lang="fr-FR" sz="2800" dirty="0" smtClean="0">
                <a:solidFill>
                  <a:srgbClr val="FFFF00"/>
                </a:solidFill>
              </a:rPr>
              <a:t>pétroliers </a:t>
            </a:r>
            <a:r>
              <a:rPr lang="fr-FR" sz="2800" dirty="0">
                <a:solidFill>
                  <a:srgbClr val="FFFF00"/>
                </a:solidFill>
              </a:rPr>
              <a:t>en Afrique de l’Ouest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9447CC64-6CE8-487F-BEEE-5D8AE9820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2" y="1452089"/>
            <a:ext cx="9843140" cy="4001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000" b="1" dirty="0">
                <a:solidFill>
                  <a:schemeClr val="bg1"/>
                </a:solidFill>
                <a:latin typeface="Calibri" panose="020F0502020204030204" pitchFamily="34" charset="0"/>
              </a:rPr>
              <a:t>A. </a:t>
            </a:r>
            <a:r>
              <a:rPr lang="fr-FR" altLang="fr-FR" sz="3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 chacun sa peine…ou son bonheur</a:t>
            </a:r>
            <a: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fr-FR" alt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fr-FR" altLang="fr-FR" sz="28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Pays non producteurs </a:t>
            </a: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: Bénin, Mali, Togo</a:t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Constitution de réserves financières pour ceux qui ont une politique de stabilisation des prix des PP : </a:t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Possibilité d’acheter et de stocker sur le marché spot (prix bas++)</a:t>
            </a:r>
            <a:br>
              <a:rPr lang="fr-FR" altLang="fr-F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fr-FR" altLang="fr-FR" sz="28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0F5AD37-11E8-4ABF-90E1-891DD8D8AB7F}"/>
              </a:ext>
            </a:extLst>
          </p:cNvPr>
          <p:cNvSpPr/>
          <p:nvPr/>
        </p:nvSpPr>
        <p:spPr>
          <a:xfrm>
            <a:off x="0" y="6457890"/>
            <a:ext cx="10005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SN" sz="1000" dirty="0" err="1">
                <a:solidFill>
                  <a:srgbClr val="FFFF00"/>
                </a:solidFill>
              </a:rPr>
              <a:t>F.Ndao</a:t>
            </a:r>
            <a:r>
              <a:rPr lang="fr-SN" sz="1000" dirty="0">
                <a:solidFill>
                  <a:srgbClr val="FFFF00"/>
                </a:solidFill>
              </a:rPr>
              <a:t> - ASDEA</a:t>
            </a:r>
            <a:br>
              <a:rPr lang="fr-SN" sz="1000" dirty="0">
                <a:solidFill>
                  <a:srgbClr val="FFFF00"/>
                </a:solidFill>
              </a:rPr>
            </a:br>
            <a:r>
              <a:rPr lang="fr-SN" sz="1000" dirty="0" smtClean="0">
                <a:solidFill>
                  <a:srgbClr val="FFFF00"/>
                </a:solidFill>
              </a:rPr>
              <a:t>19 mai 2020</a:t>
            </a:r>
            <a:endParaRPr lang="fr-SN" sz="1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06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334</Words>
  <Application>Microsoft Office PowerPoint</Application>
  <PresentationFormat>Grand écran</PresentationFormat>
  <Paragraphs>98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LenovoAMK</dc:creator>
  <cp:lastModifiedBy>Ndao</cp:lastModifiedBy>
  <cp:revision>44</cp:revision>
  <dcterms:created xsi:type="dcterms:W3CDTF">2018-02-22T21:30:36Z</dcterms:created>
  <dcterms:modified xsi:type="dcterms:W3CDTF">2020-05-19T16:38:46Z</dcterms:modified>
</cp:coreProperties>
</file>