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22" r:id="rId3"/>
    <p:sldId id="346" r:id="rId4"/>
    <p:sldId id="358" r:id="rId5"/>
    <p:sldId id="366" r:id="rId6"/>
    <p:sldId id="347" r:id="rId7"/>
    <p:sldId id="348" r:id="rId8"/>
    <p:sldId id="359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60" r:id="rId17"/>
    <p:sldId id="363" r:id="rId18"/>
    <p:sldId id="361" r:id="rId19"/>
    <p:sldId id="364" r:id="rId20"/>
    <p:sldId id="362" r:id="rId21"/>
    <p:sldId id="365" r:id="rId22"/>
    <p:sldId id="367" r:id="rId23"/>
    <p:sldId id="370" r:id="rId24"/>
    <p:sldId id="371" r:id="rId25"/>
    <p:sldId id="368" r:id="rId26"/>
    <p:sldId id="369" r:id="rId27"/>
    <p:sldId id="324" r:id="rId28"/>
    <p:sldId id="337" r:id="rId29"/>
    <p:sldId id="282" r:id="rId30"/>
    <p:sldId id="283" r:id="rId31"/>
    <p:sldId id="284" r:id="rId32"/>
    <p:sldId id="285" r:id="rId33"/>
    <p:sldId id="294" r:id="rId3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licycenter.ma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licycenter.m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FE6E9-6553-4961-8176-3E5DDAA4AFE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CCDBED-20B0-4587-9285-DE23324613E5}">
      <dgm:prSet/>
      <dgm:spPr/>
      <dgm:t>
        <a:bodyPr/>
        <a:lstStyle/>
        <a:p>
          <a:r>
            <a:rPr lang="fr-FR" dirty="0"/>
            <a:t>Francis Perrin</a:t>
          </a:r>
          <a:endParaRPr lang="en-US" dirty="0"/>
        </a:p>
      </dgm:t>
    </dgm:pt>
    <dgm:pt modelId="{3CEAD86A-D87F-41B4-8601-5AE4C9EB773D}" type="parTrans" cxnId="{D49A5F98-7C48-4CD1-87D9-22096CF6D8F0}">
      <dgm:prSet/>
      <dgm:spPr/>
      <dgm:t>
        <a:bodyPr/>
        <a:lstStyle/>
        <a:p>
          <a:endParaRPr lang="en-US"/>
        </a:p>
      </dgm:t>
    </dgm:pt>
    <dgm:pt modelId="{3C1C07C9-8505-417A-A3C7-6A27AF9F131A}" type="sibTrans" cxnId="{D49A5F98-7C48-4CD1-87D9-22096CF6D8F0}">
      <dgm:prSet/>
      <dgm:spPr/>
      <dgm:t>
        <a:bodyPr/>
        <a:lstStyle/>
        <a:p>
          <a:endParaRPr lang="en-US"/>
        </a:p>
      </dgm:t>
    </dgm:pt>
    <dgm:pt modelId="{995E5021-0729-475B-97F1-F73F49B17466}">
      <dgm:prSet/>
      <dgm:spPr/>
      <dgm:t>
        <a:bodyPr/>
        <a:lstStyle/>
        <a:p>
          <a:r>
            <a:rPr lang="fr-FR" dirty="0"/>
            <a:t>Chercheur associé au Policy Center for the New South (PCNS, Rabat)</a:t>
          </a:r>
          <a:endParaRPr lang="en-US" dirty="0"/>
        </a:p>
      </dgm:t>
    </dgm:pt>
    <dgm:pt modelId="{7EFEB089-55F1-4DAA-AD99-9F268DFCCF8E}" type="parTrans" cxnId="{7A368440-0CE1-4639-8FED-4F61AD8A04DC}">
      <dgm:prSet/>
      <dgm:spPr/>
      <dgm:t>
        <a:bodyPr/>
        <a:lstStyle/>
        <a:p>
          <a:endParaRPr lang="en-US"/>
        </a:p>
      </dgm:t>
    </dgm:pt>
    <dgm:pt modelId="{AE3BE50D-A0B1-4650-AFD2-346EA48E0469}" type="sibTrans" cxnId="{7A368440-0CE1-4639-8FED-4F61AD8A04DC}">
      <dgm:prSet/>
      <dgm:spPr/>
      <dgm:t>
        <a:bodyPr/>
        <a:lstStyle/>
        <a:p>
          <a:endParaRPr lang="en-US"/>
        </a:p>
      </dgm:t>
    </dgm:pt>
    <dgm:pt modelId="{1A00812D-DD28-4422-998F-234693DC65F7}">
      <dgm:prSet/>
      <dgm:spPr/>
      <dgm:t>
        <a:bodyPr/>
        <a:lstStyle/>
        <a:p>
          <a:r>
            <a:rPr lang="fr-FR" dirty="0">
              <a:hlinkClick xmlns:r="http://schemas.openxmlformats.org/officeDocument/2006/relationships" r:id="rId1"/>
            </a:rPr>
            <a:t>www.policycenter.ma</a:t>
          </a:r>
          <a:endParaRPr lang="en-US" dirty="0"/>
        </a:p>
      </dgm:t>
    </dgm:pt>
    <dgm:pt modelId="{77054565-A43C-433A-89FF-F5152376C81E}" type="parTrans" cxnId="{9B8F0447-1201-4C21-BA7A-F96F3AF91371}">
      <dgm:prSet/>
      <dgm:spPr/>
      <dgm:t>
        <a:bodyPr/>
        <a:lstStyle/>
        <a:p>
          <a:endParaRPr lang="en-US"/>
        </a:p>
      </dgm:t>
    </dgm:pt>
    <dgm:pt modelId="{2EEFE867-B9E5-46BC-A6B5-05FE2B471832}" type="sibTrans" cxnId="{9B8F0447-1201-4C21-BA7A-F96F3AF91371}">
      <dgm:prSet/>
      <dgm:spPr/>
      <dgm:t>
        <a:bodyPr/>
        <a:lstStyle/>
        <a:p>
          <a:endParaRPr lang="en-US"/>
        </a:p>
      </dgm:t>
    </dgm:pt>
    <dgm:pt modelId="{F09619C3-1247-4AC0-B5EE-672C301A4FE7}">
      <dgm:prSet/>
      <dgm:spPr/>
      <dgm:t>
        <a:bodyPr/>
        <a:lstStyle/>
        <a:p>
          <a:r>
            <a:rPr lang="fr-FR" dirty="0"/>
            <a:t>Directeur de recherche à l’Institut de Relations Internationales et Stratégiques (IRIS, Paris)</a:t>
          </a:r>
          <a:endParaRPr lang="en-US" dirty="0"/>
        </a:p>
      </dgm:t>
    </dgm:pt>
    <dgm:pt modelId="{9853BED9-1E4A-4156-8025-CB63D7A34D90}" type="parTrans" cxnId="{45227ACE-E476-431B-8FBF-54E2EC56FFC0}">
      <dgm:prSet/>
      <dgm:spPr/>
      <dgm:t>
        <a:bodyPr/>
        <a:lstStyle/>
        <a:p>
          <a:endParaRPr lang="en-US"/>
        </a:p>
      </dgm:t>
    </dgm:pt>
    <dgm:pt modelId="{32760FE0-67BB-443B-B26F-6AEFF818A43F}" type="sibTrans" cxnId="{45227ACE-E476-431B-8FBF-54E2EC56FFC0}">
      <dgm:prSet/>
      <dgm:spPr/>
      <dgm:t>
        <a:bodyPr/>
        <a:lstStyle/>
        <a:p>
          <a:endParaRPr lang="en-US"/>
        </a:p>
      </dgm:t>
    </dgm:pt>
    <dgm:pt modelId="{9D1D2EB0-4723-403C-BD6D-08B9608D5649}">
      <dgm:prSet/>
      <dgm:spPr/>
      <dgm:t>
        <a:bodyPr/>
        <a:lstStyle/>
        <a:p>
          <a:r>
            <a:rPr lang="fr-FR" dirty="0"/>
            <a:t>www.iris-france.org</a:t>
          </a:r>
          <a:endParaRPr lang="en-US" dirty="0"/>
        </a:p>
      </dgm:t>
    </dgm:pt>
    <dgm:pt modelId="{E21BC87C-68C5-4399-ACC8-547179F5CE6F}" type="parTrans" cxnId="{444B20C4-A494-4CF3-A75C-953BA5FED383}">
      <dgm:prSet/>
      <dgm:spPr/>
      <dgm:t>
        <a:bodyPr/>
        <a:lstStyle/>
        <a:p>
          <a:endParaRPr lang="en-US"/>
        </a:p>
      </dgm:t>
    </dgm:pt>
    <dgm:pt modelId="{8227C71A-08A0-42B0-998F-133D99312B1C}" type="sibTrans" cxnId="{444B20C4-A494-4CF3-A75C-953BA5FED383}">
      <dgm:prSet/>
      <dgm:spPr/>
      <dgm:t>
        <a:bodyPr/>
        <a:lstStyle/>
        <a:p>
          <a:endParaRPr lang="en-US"/>
        </a:p>
      </dgm:t>
    </dgm:pt>
    <dgm:pt modelId="{C66E06CC-F291-4BA6-B94F-3C4FE6596ED6}" type="pres">
      <dgm:prSet presAssocID="{88FFE6E9-6553-4961-8176-3E5DDAA4AFEC}" presName="vert0" presStyleCnt="0">
        <dgm:presLayoutVars>
          <dgm:dir/>
          <dgm:animOne val="branch"/>
          <dgm:animLvl val="lvl"/>
        </dgm:presLayoutVars>
      </dgm:prSet>
      <dgm:spPr/>
    </dgm:pt>
    <dgm:pt modelId="{45CE6942-12E8-4568-99E7-2012B91B06E7}" type="pres">
      <dgm:prSet presAssocID="{A6CCDBED-20B0-4587-9285-DE23324613E5}" presName="thickLine" presStyleLbl="alignNode1" presStyleIdx="0" presStyleCnt="5"/>
      <dgm:spPr/>
    </dgm:pt>
    <dgm:pt modelId="{8E26FDA8-D4D2-4148-A656-091F827F94AC}" type="pres">
      <dgm:prSet presAssocID="{A6CCDBED-20B0-4587-9285-DE23324613E5}" presName="horz1" presStyleCnt="0"/>
      <dgm:spPr/>
    </dgm:pt>
    <dgm:pt modelId="{485A750B-864B-46EB-97ED-9B317E1735F5}" type="pres">
      <dgm:prSet presAssocID="{A6CCDBED-20B0-4587-9285-DE23324613E5}" presName="tx1" presStyleLbl="revTx" presStyleIdx="0" presStyleCnt="5"/>
      <dgm:spPr/>
    </dgm:pt>
    <dgm:pt modelId="{0BEDB897-896B-4887-AF0B-86D0E31F38AE}" type="pres">
      <dgm:prSet presAssocID="{A6CCDBED-20B0-4587-9285-DE23324613E5}" presName="vert1" presStyleCnt="0"/>
      <dgm:spPr/>
    </dgm:pt>
    <dgm:pt modelId="{BD1FB4C7-A30F-4173-84AB-BCB04A6CF716}" type="pres">
      <dgm:prSet presAssocID="{995E5021-0729-475B-97F1-F73F49B17466}" presName="thickLine" presStyleLbl="alignNode1" presStyleIdx="1" presStyleCnt="5"/>
      <dgm:spPr/>
    </dgm:pt>
    <dgm:pt modelId="{616AB4DF-1CD9-4499-B17B-5BDC05FE80D0}" type="pres">
      <dgm:prSet presAssocID="{995E5021-0729-475B-97F1-F73F49B17466}" presName="horz1" presStyleCnt="0"/>
      <dgm:spPr/>
    </dgm:pt>
    <dgm:pt modelId="{E8BF1872-5D9F-4613-81C5-E0EC9654CAC8}" type="pres">
      <dgm:prSet presAssocID="{995E5021-0729-475B-97F1-F73F49B17466}" presName="tx1" presStyleLbl="revTx" presStyleIdx="1" presStyleCnt="5"/>
      <dgm:spPr/>
    </dgm:pt>
    <dgm:pt modelId="{A410E124-00F3-4D36-BE9D-B51D997BC573}" type="pres">
      <dgm:prSet presAssocID="{995E5021-0729-475B-97F1-F73F49B17466}" presName="vert1" presStyleCnt="0"/>
      <dgm:spPr/>
    </dgm:pt>
    <dgm:pt modelId="{B6E7B57F-AB1B-4BD6-BCF1-88E9D32C96DC}" type="pres">
      <dgm:prSet presAssocID="{1A00812D-DD28-4422-998F-234693DC65F7}" presName="thickLine" presStyleLbl="alignNode1" presStyleIdx="2" presStyleCnt="5"/>
      <dgm:spPr/>
    </dgm:pt>
    <dgm:pt modelId="{4865C0D9-4ABC-4BBE-ABBD-55CE31B73F24}" type="pres">
      <dgm:prSet presAssocID="{1A00812D-DD28-4422-998F-234693DC65F7}" presName="horz1" presStyleCnt="0"/>
      <dgm:spPr/>
    </dgm:pt>
    <dgm:pt modelId="{4190D46F-FE8B-4251-9353-601D62539704}" type="pres">
      <dgm:prSet presAssocID="{1A00812D-DD28-4422-998F-234693DC65F7}" presName="tx1" presStyleLbl="revTx" presStyleIdx="2" presStyleCnt="5"/>
      <dgm:spPr/>
    </dgm:pt>
    <dgm:pt modelId="{CE41F03A-0ED9-4FC3-8BB6-29C363257206}" type="pres">
      <dgm:prSet presAssocID="{1A00812D-DD28-4422-998F-234693DC65F7}" presName="vert1" presStyleCnt="0"/>
      <dgm:spPr/>
    </dgm:pt>
    <dgm:pt modelId="{1949F619-DDEF-4573-B40B-46E93D3183F9}" type="pres">
      <dgm:prSet presAssocID="{F09619C3-1247-4AC0-B5EE-672C301A4FE7}" presName="thickLine" presStyleLbl="alignNode1" presStyleIdx="3" presStyleCnt="5"/>
      <dgm:spPr/>
    </dgm:pt>
    <dgm:pt modelId="{B73330AC-1820-43E0-9DF1-5AFB57DAD144}" type="pres">
      <dgm:prSet presAssocID="{F09619C3-1247-4AC0-B5EE-672C301A4FE7}" presName="horz1" presStyleCnt="0"/>
      <dgm:spPr/>
    </dgm:pt>
    <dgm:pt modelId="{D5EA78C4-2D60-4BC1-8057-BBF08E206D0B}" type="pres">
      <dgm:prSet presAssocID="{F09619C3-1247-4AC0-B5EE-672C301A4FE7}" presName="tx1" presStyleLbl="revTx" presStyleIdx="3" presStyleCnt="5"/>
      <dgm:spPr/>
    </dgm:pt>
    <dgm:pt modelId="{0E20F14C-DAA9-4AB9-B4BD-A2DADE821735}" type="pres">
      <dgm:prSet presAssocID="{F09619C3-1247-4AC0-B5EE-672C301A4FE7}" presName="vert1" presStyleCnt="0"/>
      <dgm:spPr/>
    </dgm:pt>
    <dgm:pt modelId="{93950DAE-F9F4-49BB-9B68-F773891855C9}" type="pres">
      <dgm:prSet presAssocID="{9D1D2EB0-4723-403C-BD6D-08B9608D5649}" presName="thickLine" presStyleLbl="alignNode1" presStyleIdx="4" presStyleCnt="5"/>
      <dgm:spPr/>
    </dgm:pt>
    <dgm:pt modelId="{FCEF8613-51CB-4319-B815-0C971EFDBB19}" type="pres">
      <dgm:prSet presAssocID="{9D1D2EB0-4723-403C-BD6D-08B9608D5649}" presName="horz1" presStyleCnt="0"/>
      <dgm:spPr/>
    </dgm:pt>
    <dgm:pt modelId="{BFE328E2-FFFE-4A6B-9893-2BD4C0A2F8F6}" type="pres">
      <dgm:prSet presAssocID="{9D1D2EB0-4723-403C-BD6D-08B9608D5649}" presName="tx1" presStyleLbl="revTx" presStyleIdx="4" presStyleCnt="5"/>
      <dgm:spPr/>
    </dgm:pt>
    <dgm:pt modelId="{013AE8E5-F3F6-4081-91D8-17995AA82CE1}" type="pres">
      <dgm:prSet presAssocID="{9D1D2EB0-4723-403C-BD6D-08B9608D5649}" presName="vert1" presStyleCnt="0"/>
      <dgm:spPr/>
    </dgm:pt>
  </dgm:ptLst>
  <dgm:cxnLst>
    <dgm:cxn modelId="{7A368440-0CE1-4639-8FED-4F61AD8A04DC}" srcId="{88FFE6E9-6553-4961-8176-3E5DDAA4AFEC}" destId="{995E5021-0729-475B-97F1-F73F49B17466}" srcOrd="1" destOrd="0" parTransId="{7EFEB089-55F1-4DAA-AD99-9F268DFCCF8E}" sibTransId="{AE3BE50D-A0B1-4650-AFD2-346EA48E0469}"/>
    <dgm:cxn modelId="{69988E45-54D3-489C-817F-40F7E775F458}" type="presOf" srcId="{F09619C3-1247-4AC0-B5EE-672C301A4FE7}" destId="{D5EA78C4-2D60-4BC1-8057-BBF08E206D0B}" srcOrd="0" destOrd="0" presId="urn:microsoft.com/office/officeart/2008/layout/LinedList"/>
    <dgm:cxn modelId="{9B8F0447-1201-4C21-BA7A-F96F3AF91371}" srcId="{88FFE6E9-6553-4961-8176-3E5DDAA4AFEC}" destId="{1A00812D-DD28-4422-998F-234693DC65F7}" srcOrd="2" destOrd="0" parTransId="{77054565-A43C-433A-89FF-F5152376C81E}" sibTransId="{2EEFE867-B9E5-46BC-A6B5-05FE2B471832}"/>
    <dgm:cxn modelId="{A72C8077-9FDF-4AF1-A3AF-DCD27ABE23B9}" type="presOf" srcId="{A6CCDBED-20B0-4587-9285-DE23324613E5}" destId="{485A750B-864B-46EB-97ED-9B317E1735F5}" srcOrd="0" destOrd="0" presId="urn:microsoft.com/office/officeart/2008/layout/LinedList"/>
    <dgm:cxn modelId="{D49A5F98-7C48-4CD1-87D9-22096CF6D8F0}" srcId="{88FFE6E9-6553-4961-8176-3E5DDAA4AFEC}" destId="{A6CCDBED-20B0-4587-9285-DE23324613E5}" srcOrd="0" destOrd="0" parTransId="{3CEAD86A-D87F-41B4-8601-5AE4C9EB773D}" sibTransId="{3C1C07C9-8505-417A-A3C7-6A27AF9F131A}"/>
    <dgm:cxn modelId="{D8BAC798-DCEB-41BC-B606-826E00033DD8}" type="presOf" srcId="{88FFE6E9-6553-4961-8176-3E5DDAA4AFEC}" destId="{C66E06CC-F291-4BA6-B94F-3C4FE6596ED6}" srcOrd="0" destOrd="0" presId="urn:microsoft.com/office/officeart/2008/layout/LinedList"/>
    <dgm:cxn modelId="{81B299BE-E6D1-421B-978E-2F6C13902663}" type="presOf" srcId="{9D1D2EB0-4723-403C-BD6D-08B9608D5649}" destId="{BFE328E2-FFFE-4A6B-9893-2BD4C0A2F8F6}" srcOrd="0" destOrd="0" presId="urn:microsoft.com/office/officeart/2008/layout/LinedList"/>
    <dgm:cxn modelId="{444B20C4-A494-4CF3-A75C-953BA5FED383}" srcId="{88FFE6E9-6553-4961-8176-3E5DDAA4AFEC}" destId="{9D1D2EB0-4723-403C-BD6D-08B9608D5649}" srcOrd="4" destOrd="0" parTransId="{E21BC87C-68C5-4399-ACC8-547179F5CE6F}" sibTransId="{8227C71A-08A0-42B0-998F-133D99312B1C}"/>
    <dgm:cxn modelId="{45227ACE-E476-431B-8FBF-54E2EC56FFC0}" srcId="{88FFE6E9-6553-4961-8176-3E5DDAA4AFEC}" destId="{F09619C3-1247-4AC0-B5EE-672C301A4FE7}" srcOrd="3" destOrd="0" parTransId="{9853BED9-1E4A-4156-8025-CB63D7A34D90}" sibTransId="{32760FE0-67BB-443B-B26F-6AEFF818A43F}"/>
    <dgm:cxn modelId="{85ACAEDF-ED73-45A4-B028-25EC9B1B3C56}" type="presOf" srcId="{995E5021-0729-475B-97F1-F73F49B17466}" destId="{E8BF1872-5D9F-4613-81C5-E0EC9654CAC8}" srcOrd="0" destOrd="0" presId="urn:microsoft.com/office/officeart/2008/layout/LinedList"/>
    <dgm:cxn modelId="{68433FFC-DC9B-418B-8343-A8018545B286}" type="presOf" srcId="{1A00812D-DD28-4422-998F-234693DC65F7}" destId="{4190D46F-FE8B-4251-9353-601D62539704}" srcOrd="0" destOrd="0" presId="urn:microsoft.com/office/officeart/2008/layout/LinedList"/>
    <dgm:cxn modelId="{43D5B224-2EFF-4D0C-B6DD-8E6392B01F2D}" type="presParOf" srcId="{C66E06CC-F291-4BA6-B94F-3C4FE6596ED6}" destId="{45CE6942-12E8-4568-99E7-2012B91B06E7}" srcOrd="0" destOrd="0" presId="urn:microsoft.com/office/officeart/2008/layout/LinedList"/>
    <dgm:cxn modelId="{38419C8B-78F7-4B6D-8D9C-62BB424060CE}" type="presParOf" srcId="{C66E06CC-F291-4BA6-B94F-3C4FE6596ED6}" destId="{8E26FDA8-D4D2-4148-A656-091F827F94AC}" srcOrd="1" destOrd="0" presId="urn:microsoft.com/office/officeart/2008/layout/LinedList"/>
    <dgm:cxn modelId="{8CB76781-EB50-40A4-A492-AEEE0AE18B10}" type="presParOf" srcId="{8E26FDA8-D4D2-4148-A656-091F827F94AC}" destId="{485A750B-864B-46EB-97ED-9B317E1735F5}" srcOrd="0" destOrd="0" presId="urn:microsoft.com/office/officeart/2008/layout/LinedList"/>
    <dgm:cxn modelId="{E7CB9041-2E3D-4EFC-BBCA-7CF8A816DE95}" type="presParOf" srcId="{8E26FDA8-D4D2-4148-A656-091F827F94AC}" destId="{0BEDB897-896B-4887-AF0B-86D0E31F38AE}" srcOrd="1" destOrd="0" presId="urn:microsoft.com/office/officeart/2008/layout/LinedList"/>
    <dgm:cxn modelId="{5B445754-2029-4325-A1D9-07B93190B7D5}" type="presParOf" srcId="{C66E06CC-F291-4BA6-B94F-3C4FE6596ED6}" destId="{BD1FB4C7-A30F-4173-84AB-BCB04A6CF716}" srcOrd="2" destOrd="0" presId="urn:microsoft.com/office/officeart/2008/layout/LinedList"/>
    <dgm:cxn modelId="{1410237F-D4B1-4A46-B0AC-2C904E9897C6}" type="presParOf" srcId="{C66E06CC-F291-4BA6-B94F-3C4FE6596ED6}" destId="{616AB4DF-1CD9-4499-B17B-5BDC05FE80D0}" srcOrd="3" destOrd="0" presId="urn:microsoft.com/office/officeart/2008/layout/LinedList"/>
    <dgm:cxn modelId="{D98C25CC-62FC-451F-AA7F-B5B431F38BAF}" type="presParOf" srcId="{616AB4DF-1CD9-4499-B17B-5BDC05FE80D0}" destId="{E8BF1872-5D9F-4613-81C5-E0EC9654CAC8}" srcOrd="0" destOrd="0" presId="urn:microsoft.com/office/officeart/2008/layout/LinedList"/>
    <dgm:cxn modelId="{556AA769-D431-4135-922B-008C99D2811E}" type="presParOf" srcId="{616AB4DF-1CD9-4499-B17B-5BDC05FE80D0}" destId="{A410E124-00F3-4D36-BE9D-B51D997BC573}" srcOrd="1" destOrd="0" presId="urn:microsoft.com/office/officeart/2008/layout/LinedList"/>
    <dgm:cxn modelId="{0B175239-A4DF-4465-8C32-E580F86EEB2A}" type="presParOf" srcId="{C66E06CC-F291-4BA6-B94F-3C4FE6596ED6}" destId="{B6E7B57F-AB1B-4BD6-BCF1-88E9D32C96DC}" srcOrd="4" destOrd="0" presId="urn:microsoft.com/office/officeart/2008/layout/LinedList"/>
    <dgm:cxn modelId="{AA0B5170-5A09-4A37-8133-A5ED359B7E0D}" type="presParOf" srcId="{C66E06CC-F291-4BA6-B94F-3C4FE6596ED6}" destId="{4865C0D9-4ABC-4BBE-ABBD-55CE31B73F24}" srcOrd="5" destOrd="0" presId="urn:microsoft.com/office/officeart/2008/layout/LinedList"/>
    <dgm:cxn modelId="{EC616698-957D-4E07-BF81-6DE842B41882}" type="presParOf" srcId="{4865C0D9-4ABC-4BBE-ABBD-55CE31B73F24}" destId="{4190D46F-FE8B-4251-9353-601D62539704}" srcOrd="0" destOrd="0" presId="urn:microsoft.com/office/officeart/2008/layout/LinedList"/>
    <dgm:cxn modelId="{4F031B2F-193F-46CF-A3E7-4BA7AE1C2A8B}" type="presParOf" srcId="{4865C0D9-4ABC-4BBE-ABBD-55CE31B73F24}" destId="{CE41F03A-0ED9-4FC3-8BB6-29C363257206}" srcOrd="1" destOrd="0" presId="urn:microsoft.com/office/officeart/2008/layout/LinedList"/>
    <dgm:cxn modelId="{327019EB-D622-45FE-8576-FFAF690CC2FB}" type="presParOf" srcId="{C66E06CC-F291-4BA6-B94F-3C4FE6596ED6}" destId="{1949F619-DDEF-4573-B40B-46E93D3183F9}" srcOrd="6" destOrd="0" presId="urn:microsoft.com/office/officeart/2008/layout/LinedList"/>
    <dgm:cxn modelId="{34D59969-FA84-4473-B3C9-AE2BA8FC68EB}" type="presParOf" srcId="{C66E06CC-F291-4BA6-B94F-3C4FE6596ED6}" destId="{B73330AC-1820-43E0-9DF1-5AFB57DAD144}" srcOrd="7" destOrd="0" presId="urn:microsoft.com/office/officeart/2008/layout/LinedList"/>
    <dgm:cxn modelId="{A5DCF18F-2835-435E-8611-339A815E725C}" type="presParOf" srcId="{B73330AC-1820-43E0-9DF1-5AFB57DAD144}" destId="{D5EA78C4-2D60-4BC1-8057-BBF08E206D0B}" srcOrd="0" destOrd="0" presId="urn:microsoft.com/office/officeart/2008/layout/LinedList"/>
    <dgm:cxn modelId="{86D2D3FC-3844-4908-9087-9537C1068F34}" type="presParOf" srcId="{B73330AC-1820-43E0-9DF1-5AFB57DAD144}" destId="{0E20F14C-DAA9-4AB9-B4BD-A2DADE821735}" srcOrd="1" destOrd="0" presId="urn:microsoft.com/office/officeart/2008/layout/LinedList"/>
    <dgm:cxn modelId="{A5A93B68-2E96-4D9B-B46C-F150BE4F430A}" type="presParOf" srcId="{C66E06CC-F291-4BA6-B94F-3C4FE6596ED6}" destId="{93950DAE-F9F4-49BB-9B68-F773891855C9}" srcOrd="8" destOrd="0" presId="urn:microsoft.com/office/officeart/2008/layout/LinedList"/>
    <dgm:cxn modelId="{3E69F24F-0F71-4A47-A627-8A8D9121C53E}" type="presParOf" srcId="{C66E06CC-F291-4BA6-B94F-3C4FE6596ED6}" destId="{FCEF8613-51CB-4319-B815-0C971EFDBB19}" srcOrd="9" destOrd="0" presId="urn:microsoft.com/office/officeart/2008/layout/LinedList"/>
    <dgm:cxn modelId="{DB247496-529A-41E5-81D6-8D31377FBD19}" type="presParOf" srcId="{FCEF8613-51CB-4319-B815-0C971EFDBB19}" destId="{BFE328E2-FFFE-4A6B-9893-2BD4C0A2F8F6}" srcOrd="0" destOrd="0" presId="urn:microsoft.com/office/officeart/2008/layout/LinedList"/>
    <dgm:cxn modelId="{B9536824-B68A-4412-B9B8-30D3AD8E73A2}" type="presParOf" srcId="{FCEF8613-51CB-4319-B815-0C971EFDBB19}" destId="{013AE8E5-F3F6-4081-91D8-17995AA82C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E6942-12E8-4568-99E7-2012B91B06E7}">
      <dsp:nvSpPr>
        <dsp:cNvPr id="0" name=""/>
        <dsp:cNvSpPr/>
      </dsp:nvSpPr>
      <dsp:spPr>
        <a:xfrm>
          <a:off x="0" y="531"/>
          <a:ext cx="85556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A750B-864B-46EB-97ED-9B317E1735F5}">
      <dsp:nvSpPr>
        <dsp:cNvPr id="0" name=""/>
        <dsp:cNvSpPr/>
      </dsp:nvSpPr>
      <dsp:spPr>
        <a:xfrm>
          <a:off x="0" y="531"/>
          <a:ext cx="8555615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Francis Perrin</a:t>
          </a:r>
          <a:endParaRPr lang="en-US" sz="2400" kern="1200" dirty="0"/>
        </a:p>
      </dsp:txBody>
      <dsp:txXfrm>
        <a:off x="0" y="531"/>
        <a:ext cx="8555615" cy="870055"/>
      </dsp:txXfrm>
    </dsp:sp>
    <dsp:sp modelId="{BD1FB4C7-A30F-4173-84AB-BCB04A6CF716}">
      <dsp:nvSpPr>
        <dsp:cNvPr id="0" name=""/>
        <dsp:cNvSpPr/>
      </dsp:nvSpPr>
      <dsp:spPr>
        <a:xfrm>
          <a:off x="0" y="870586"/>
          <a:ext cx="85556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1872-5D9F-4613-81C5-E0EC9654CAC8}">
      <dsp:nvSpPr>
        <dsp:cNvPr id="0" name=""/>
        <dsp:cNvSpPr/>
      </dsp:nvSpPr>
      <dsp:spPr>
        <a:xfrm>
          <a:off x="0" y="870586"/>
          <a:ext cx="8555615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Chercheur associé au Policy Center for the New South (PCNS, Rabat)</a:t>
          </a:r>
          <a:endParaRPr lang="en-US" sz="2400" kern="1200" dirty="0"/>
        </a:p>
      </dsp:txBody>
      <dsp:txXfrm>
        <a:off x="0" y="870586"/>
        <a:ext cx="8555615" cy="870055"/>
      </dsp:txXfrm>
    </dsp:sp>
    <dsp:sp modelId="{B6E7B57F-AB1B-4BD6-BCF1-88E9D32C96DC}">
      <dsp:nvSpPr>
        <dsp:cNvPr id="0" name=""/>
        <dsp:cNvSpPr/>
      </dsp:nvSpPr>
      <dsp:spPr>
        <a:xfrm>
          <a:off x="0" y="1740641"/>
          <a:ext cx="85556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0D46F-FE8B-4251-9353-601D62539704}">
      <dsp:nvSpPr>
        <dsp:cNvPr id="0" name=""/>
        <dsp:cNvSpPr/>
      </dsp:nvSpPr>
      <dsp:spPr>
        <a:xfrm>
          <a:off x="0" y="1740641"/>
          <a:ext cx="8555615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hlinkClick xmlns:r="http://schemas.openxmlformats.org/officeDocument/2006/relationships" r:id="rId1"/>
            </a:rPr>
            <a:t>www.policycenter.ma</a:t>
          </a:r>
          <a:endParaRPr lang="en-US" sz="2400" kern="1200" dirty="0"/>
        </a:p>
      </dsp:txBody>
      <dsp:txXfrm>
        <a:off x="0" y="1740641"/>
        <a:ext cx="8555615" cy="870055"/>
      </dsp:txXfrm>
    </dsp:sp>
    <dsp:sp modelId="{1949F619-DDEF-4573-B40B-46E93D3183F9}">
      <dsp:nvSpPr>
        <dsp:cNvPr id="0" name=""/>
        <dsp:cNvSpPr/>
      </dsp:nvSpPr>
      <dsp:spPr>
        <a:xfrm>
          <a:off x="0" y="2610696"/>
          <a:ext cx="85556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A78C4-2D60-4BC1-8057-BBF08E206D0B}">
      <dsp:nvSpPr>
        <dsp:cNvPr id="0" name=""/>
        <dsp:cNvSpPr/>
      </dsp:nvSpPr>
      <dsp:spPr>
        <a:xfrm>
          <a:off x="0" y="2610696"/>
          <a:ext cx="8555615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Directeur de recherche à l’Institut de Relations Internationales et Stratégiques (IRIS, Paris)</a:t>
          </a:r>
          <a:endParaRPr lang="en-US" sz="2400" kern="1200" dirty="0"/>
        </a:p>
      </dsp:txBody>
      <dsp:txXfrm>
        <a:off x="0" y="2610696"/>
        <a:ext cx="8555615" cy="870055"/>
      </dsp:txXfrm>
    </dsp:sp>
    <dsp:sp modelId="{93950DAE-F9F4-49BB-9B68-F773891855C9}">
      <dsp:nvSpPr>
        <dsp:cNvPr id="0" name=""/>
        <dsp:cNvSpPr/>
      </dsp:nvSpPr>
      <dsp:spPr>
        <a:xfrm>
          <a:off x="0" y="3480751"/>
          <a:ext cx="855561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328E2-FFFE-4A6B-9893-2BD4C0A2F8F6}">
      <dsp:nvSpPr>
        <dsp:cNvPr id="0" name=""/>
        <dsp:cNvSpPr/>
      </dsp:nvSpPr>
      <dsp:spPr>
        <a:xfrm>
          <a:off x="0" y="3480751"/>
          <a:ext cx="8555615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www.iris-france.org</a:t>
          </a:r>
          <a:endParaRPr lang="en-US" sz="2400" kern="1200" dirty="0"/>
        </a:p>
      </dsp:txBody>
      <dsp:txXfrm>
        <a:off x="0" y="3480751"/>
        <a:ext cx="8555615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C5D793-16D8-4C27-A6F0-697577DAD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0840AA-0F7B-4FA7-858F-18B950BC7B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5DD1CD-9A95-4429-A31F-ED1C699028FD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0751A2E-97B4-4B9E-991E-6628CC6B9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86CB2AF-5AF1-4A0C-BC6E-DD826B975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1DB3D0-ECA2-45B6-9155-EDFF7CCB36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5C6027-9671-47C5-9B0F-A1F9CE36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295544-27FC-4DDC-936C-503BCDC80F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733E86-D432-4FA1-A055-9611BC12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23BE-44A2-4C8C-A4EB-31E04BDFC016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09AB9E-2889-49AF-B940-8D65471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E389CC-2E3C-4BFD-85FF-2AD88C24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AC9B-EF83-496C-91C5-7BE738DEBF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94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2630E-E3D6-4227-B705-A68B58CD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8FBD-6CC4-499B-A50E-349B62DC9DC6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3093F0-7F58-4CC1-B02B-5767BE61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58849E-A88B-40D9-B9C2-9F4F7EB4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4983-2EF0-4E66-89C8-BC7F00B5E5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153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CBD29-E321-45CF-B55C-9EE5FF83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DBC4-E720-4B50-9CFD-D2990ABED85E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7ACF2-809A-4B16-A74C-7E358895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F10439-F370-4DC7-97B3-BCA091F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718B-A23E-4154-835D-E77ED438AE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658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2AF2E-3275-4DFC-9EBA-361CCF3B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4925-E214-479B-A78C-9720266D3A4A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031893-4500-4188-9B45-944331E2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2676C1-A776-4781-8E86-BCB7CBBE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6C670-A9A5-42D9-977F-878F61A52B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04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6DDC4-BECE-43D8-BD83-B1367642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9672-799E-4176-8989-BF190E1AFD94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E7DD0E-5F66-43EB-8164-0BAED3FD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22760E-EC99-4829-BA15-CE4344E1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0CE8-7FE4-40F4-A76B-9A00CAFAA7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31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3DF3CB-56D2-485A-ACF4-D3BFF4F4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D653-199B-4D7B-A01B-93B3F8171E52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277CA55-DACE-4D2D-A8BE-CFFBAEEC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C7EE773-8784-49FF-8FD5-373C99B4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1714-B2D5-4E8A-8863-46254AD796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923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CA5AC2B-9258-4642-8404-627B2E70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BC0D-7FD0-4A4A-813C-3D0D2CFB526F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9C2AAE4-4811-4B60-9212-CFABEBEE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6BBDA30-8A10-425F-971E-28D67D4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4822-4F96-49C4-BD48-075BDD6CC9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448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C950863-E6CD-4EF4-9108-BA19B8C7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EA4A-4395-4BFB-9CEE-06C084453D8D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D87E505-13FD-43D1-B021-CC1FF777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0CF738A-39B5-4C70-9751-980C4B04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688A-D92F-497B-8229-C9F9B39A07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500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35916D8-23B2-4AA5-96B7-BC562ADB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9D97-AB83-4E7A-A465-906BD12E9C09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8AE983B-3C84-42B7-8B8A-DB001647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E1F8E27-2359-4090-BCA3-5CA45CC7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14BE-D126-413D-8015-E6AC695686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336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DDB19FE-9C7F-42BB-BB48-D4621FE6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1AE2-DA4E-451A-B7F4-94864E8D4BA0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BAD3520-9984-475F-92EB-8BE6BDF6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3C431CD-9B02-4EC7-AA9C-29F132BD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4F80-5B32-44ED-83EF-4872AFD2B4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666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8EFEBCB-8717-4C0E-9177-7CC19684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9C96-3FE5-4F58-86C0-C6A2B5D0C659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A59EBBF-FC59-4FC0-9A4E-B0389981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721F1C-88FA-4A41-8213-DADD6211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1BC0-4B5C-4028-948A-71FBD29D38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365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866EAC0-5E10-427C-A668-40FFF4ECED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DB6ED0B-1F3A-4889-B073-4678034D6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66F5F6-395A-46E5-9DA9-9A52D9B11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799AC-05B4-4724-AEF9-3F8516F2A8B5}" type="datetimeFigureOut">
              <a:rPr lang="fr-FR"/>
              <a:pPr>
                <a:defRPr/>
              </a:pPr>
              <a:t>19/05/2020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45B501-D4AF-4A38-85B1-5F0D3672E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5DCE86-7AF6-4CF5-936C-562864082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CC9DCF-24BF-4A8E-A443-A5A72710A9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71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6020510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re 1">
            <a:extLst>
              <a:ext uri="{FF2B5EF4-FFF2-40B4-BE49-F238E27FC236}">
                <a16:creationId xmlns:a16="http://schemas.microsoft.com/office/drawing/2014/main" id="{4516FEF8-9501-42E3-9CDE-17C9C11E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15" y="1471351"/>
            <a:ext cx="5331683" cy="40166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fr-FR" altLang="fr-FR" sz="5700" dirty="0"/>
              <a:t>Evolution récente des prix du pétrole: causes et conséquences </a:t>
            </a:r>
            <a:br>
              <a:rPr lang="fr-FR" altLang="fr-FR" sz="5700" dirty="0"/>
            </a:br>
            <a:br>
              <a:rPr lang="fr-FR" altLang="fr-FR" sz="5700" dirty="0"/>
            </a:br>
            <a:r>
              <a:rPr lang="fr-FR" altLang="fr-FR" sz="5700" dirty="0"/>
              <a:t>19 mai 2020</a:t>
            </a:r>
          </a:p>
        </p:txBody>
      </p:sp>
      <p:sp>
        <p:nvSpPr>
          <p:cNvPr id="3075" name="Sous-titre 1">
            <a:extLst>
              <a:ext uri="{FF2B5EF4-FFF2-40B4-BE49-F238E27FC236}">
                <a16:creationId xmlns:a16="http://schemas.microsoft.com/office/drawing/2014/main" id="{06B981D3-CB72-493C-BCE3-34DCB96C9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383" y="1845264"/>
            <a:ext cx="2250680" cy="3268794"/>
          </a:xfrm>
        </p:spPr>
        <p:txBody>
          <a:bodyPr anchor="ctr">
            <a:normAutofit/>
          </a:bodyPr>
          <a:lstStyle/>
          <a:p>
            <a:pPr algn="l" eaLnBrk="1" hangingPunct="1"/>
            <a:endParaRPr lang="fr-FR" altLang="fr-FR" sz="1900" dirty="0"/>
          </a:p>
          <a:p>
            <a:pPr algn="l" eaLnBrk="1" hangingPunct="1"/>
            <a:endParaRPr lang="fr-FR" altLang="fr-FR" sz="19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D5E645-AD03-4412-899D-CBF1AB3E5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392" y="3113415"/>
            <a:ext cx="3027250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700" dirty="0"/>
              <a:t>Alexander Novak, </a:t>
            </a:r>
            <a:r>
              <a:rPr lang="en-US" sz="4700" dirty="0" err="1"/>
              <a:t>ministre</a:t>
            </a:r>
            <a:r>
              <a:rPr lang="en-US" sz="4700" dirty="0"/>
              <a:t> de </a:t>
            </a:r>
            <a:r>
              <a:rPr lang="en-US" sz="4700" dirty="0" err="1"/>
              <a:t>l’Energie</a:t>
            </a:r>
            <a:endParaRPr lang="en-US" sz="4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207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18" y="391886"/>
            <a:ext cx="4507024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4" descr="Une image contenant personne, table, homme, intérieur&#10;&#10;Description générée automatiquement">
            <a:extLst>
              <a:ext uri="{FF2B5EF4-FFF2-40B4-BE49-F238E27FC236}">
                <a16:creationId xmlns:a16="http://schemas.microsoft.com/office/drawing/2014/main" id="{D473136B-88CC-4CD5-9B6F-EC60EB51E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202"/>
          <a:stretch/>
        </p:blipFill>
        <p:spPr>
          <a:xfrm>
            <a:off x="550130" y="666728"/>
            <a:ext cx="4152001" cy="5465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5358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22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4FB4B0-0556-48F4-9A3D-FFEC4A4A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fr-FR" sz="4700" dirty="0"/>
              <a:t>3)La réaction de l’Arabie Saoudite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E5FD34-3E65-4796-9508-3BBECD0F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r>
              <a:rPr lang="fr-FR" sz="1700" dirty="0" err="1"/>
              <a:t>Saudi</a:t>
            </a:r>
            <a:r>
              <a:rPr lang="fr-FR" sz="1700" dirty="0"/>
              <a:t> </a:t>
            </a:r>
            <a:r>
              <a:rPr lang="fr-FR" sz="1700" dirty="0" err="1"/>
              <a:t>Aramco</a:t>
            </a:r>
            <a:r>
              <a:rPr lang="fr-FR" sz="1700" dirty="0"/>
              <a:t> a annoncé une forte chute des prix à l’exportation de ses pétroles bruts pour le mois d’avril 2020</a:t>
            </a:r>
          </a:p>
          <a:p>
            <a:r>
              <a:rPr lang="fr-FR" sz="1700" dirty="0" err="1"/>
              <a:t>Saudi</a:t>
            </a:r>
            <a:r>
              <a:rPr lang="fr-FR" sz="1700" dirty="0"/>
              <a:t> </a:t>
            </a:r>
            <a:r>
              <a:rPr lang="fr-FR" sz="1700" dirty="0" err="1"/>
              <a:t>Aramco</a:t>
            </a:r>
            <a:r>
              <a:rPr lang="fr-FR" sz="1700" dirty="0"/>
              <a:t> indique qu’elle livrera à ses clients plus de 12 millions de barils par jour en avril</a:t>
            </a:r>
          </a:p>
          <a:p>
            <a:r>
              <a:rPr lang="fr-FR" sz="1700" dirty="0"/>
              <a:t>Sa capacité de production soutenable passera de 12 à 13 Mb/j</a:t>
            </a:r>
          </a:p>
          <a:p>
            <a:r>
              <a:rPr lang="fr-FR" sz="1700" dirty="0"/>
              <a:t>Changement de stratégie: on passe de la défense d’un certain niveau de prix à une défense de sa part de marché</a:t>
            </a:r>
          </a:p>
          <a:p>
            <a:r>
              <a:rPr lang="fr-FR" sz="1700" dirty="0"/>
              <a:t>Bras de fer engagé avec la Russie</a:t>
            </a:r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67377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F93AE0-66D7-4943-A048-2006819F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 dirty="0"/>
              <a:t>Abdel Aziz Ben </a:t>
            </a:r>
            <a:r>
              <a:rPr lang="en-US" sz="3200" dirty="0" err="1"/>
              <a:t>Salmane</a:t>
            </a:r>
            <a:r>
              <a:rPr lang="en-US" sz="3200" dirty="0"/>
              <a:t>, </a:t>
            </a:r>
            <a:r>
              <a:rPr lang="en-US" sz="3200" dirty="0" err="1"/>
              <a:t>ministre</a:t>
            </a:r>
            <a:r>
              <a:rPr lang="en-US" sz="3200" dirty="0"/>
              <a:t> de </a:t>
            </a:r>
            <a:r>
              <a:rPr lang="en-US" sz="3200" dirty="0" err="1"/>
              <a:t>l’Energie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4" descr="Une image contenant personne, habits, homme, intérieur&#10;&#10;Description générée automatiquement">
            <a:extLst>
              <a:ext uri="{FF2B5EF4-FFF2-40B4-BE49-F238E27FC236}">
                <a16:creationId xmlns:a16="http://schemas.microsoft.com/office/drawing/2014/main" id="{E69DB0FF-7099-4A3D-8A1D-16EDF0C3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r="6010" b="2"/>
          <a:stretch/>
        </p:blipFill>
        <p:spPr>
          <a:xfrm>
            <a:off x="408928" y="858525"/>
            <a:ext cx="5706228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57A0FB-6235-433D-9825-76486E29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 fontScale="90000"/>
          </a:bodyPr>
          <a:lstStyle/>
          <a:p>
            <a:r>
              <a:rPr lang="fr-FR" sz="4700" dirty="0"/>
              <a:t>4)Les Etats-Unis entrent en scène (mars-avril 2020)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D97B43-7DDB-4A27-8AF1-C70F607CB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 lnSpcReduction="10000"/>
          </a:bodyPr>
          <a:lstStyle/>
          <a:p>
            <a:r>
              <a:rPr lang="fr-FR" sz="1700" dirty="0"/>
              <a:t>Echange téléphonique Donald Trump/Vladimir Poutine. Nécessité de stabiliser le marché pétrolier.</a:t>
            </a:r>
          </a:p>
          <a:p>
            <a:r>
              <a:rPr lang="fr-FR" sz="1700" dirty="0"/>
              <a:t>Contacts USA/Arabie Saoudite. Message transmis à Mohammed Ben Salmane par Washington: stabilité du marché pétrolier</a:t>
            </a:r>
          </a:p>
          <a:p>
            <a:r>
              <a:rPr lang="fr-FR" sz="1700" dirty="0"/>
              <a:t>Donald Trump annonce que les Russes et les Saoudiens sont prêts à réduire de façon considérable la production de pétrole (10 à 15 Mb/j)</a:t>
            </a:r>
          </a:p>
          <a:p>
            <a:r>
              <a:rPr lang="fr-FR" sz="1700" dirty="0"/>
              <a:t>Démenti russe</a:t>
            </a:r>
          </a:p>
          <a:p>
            <a:r>
              <a:rPr lang="fr-FR" sz="1700" dirty="0"/>
              <a:t>L’Arabie Saoudite demande une réunion urgente OPEP/non-OPEP (OPEP+)</a:t>
            </a:r>
          </a:p>
          <a:p>
            <a:r>
              <a:rPr lang="fr-FR" sz="1700" dirty="0"/>
              <a:t>Réunions le 9 et le 12 avril 2020</a:t>
            </a:r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39536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4" descr="Une image contenant personne, complet, extérieur, homme&#10;&#10;Description générée automatiquement">
            <a:extLst>
              <a:ext uri="{FF2B5EF4-FFF2-40B4-BE49-F238E27FC236}">
                <a16:creationId xmlns:a16="http://schemas.microsoft.com/office/drawing/2014/main" id="{D7AAE060-C445-4B82-A669-7D0252801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01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E2BC96-9AAC-4D1A-AA9A-AC500896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 dirty="0"/>
              <a:t>MBS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4" descr="Une image contenant personne, bâtiment, homme, portant&#10;&#10;Description générée automatiquement">
            <a:extLst>
              <a:ext uri="{FF2B5EF4-FFF2-40B4-BE49-F238E27FC236}">
                <a16:creationId xmlns:a16="http://schemas.microsoft.com/office/drawing/2014/main" id="{92A621A8-08CD-4928-A2DE-CC295F86A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r="13598" b="2"/>
          <a:stretch/>
        </p:blipFill>
        <p:spPr>
          <a:xfrm>
            <a:off x="408928" y="858525"/>
            <a:ext cx="5706228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A6F63-0962-45C0-A219-F2AB260C1AA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5)Annonce d’une baisse de production de 9,7 Mb/j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0AA7B-78CB-4B81-B403-04266607023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L’OPEP+ réduira sa production de 9,7 Mb/j à partir du 1</a:t>
            </a:r>
            <a:r>
              <a:rPr lang="fr-FR" baseline="30000" dirty="0"/>
              <a:t>er</a:t>
            </a:r>
            <a:r>
              <a:rPr lang="fr-FR" dirty="0"/>
              <a:t> mai 2020</a:t>
            </a:r>
          </a:p>
          <a:p>
            <a:r>
              <a:rPr lang="fr-FR" dirty="0"/>
              <a:t>10% de la production pétrolière mondiale</a:t>
            </a:r>
          </a:p>
          <a:p>
            <a:r>
              <a:rPr lang="fr-FR" dirty="0"/>
              <a:t>Arabie Saoudite et Russie: -2,5 Mb/j chacune; Irak : -1 Mb/j</a:t>
            </a:r>
          </a:p>
          <a:p>
            <a:r>
              <a:rPr lang="fr-FR" dirty="0"/>
              <a:t>-9,7 Mb/j en mai et juin 2020</a:t>
            </a:r>
          </a:p>
          <a:p>
            <a:r>
              <a:rPr lang="fr-FR" dirty="0"/>
              <a:t>-7,7 Mb/j au 2</a:t>
            </a:r>
            <a:r>
              <a:rPr lang="fr-FR" baseline="30000" dirty="0"/>
              <a:t>ème</a:t>
            </a:r>
            <a:r>
              <a:rPr lang="fr-FR" dirty="0"/>
              <a:t> semestre 2020</a:t>
            </a:r>
          </a:p>
          <a:p>
            <a:r>
              <a:rPr lang="fr-FR" dirty="0"/>
              <a:t>-5,8 Mb/j entre le 1/1/2021 et le 30/4/2022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25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52639-A333-470B-B12C-57A881D0F52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Pipeline du champ de </a:t>
            </a:r>
            <a:r>
              <a:rPr lang="fr-FR" dirty="0" err="1"/>
              <a:t>Shaybah</a:t>
            </a:r>
            <a:endParaRPr lang="fr-FR" dirty="0"/>
          </a:p>
        </p:txBody>
      </p:sp>
      <p:pic>
        <p:nvPicPr>
          <p:cNvPr id="5" name="Espace réservé du contenu 4" descr="Une image contenant extérieur, dune, homme, côté&#10;&#10;Description générée automatiquement">
            <a:extLst>
              <a:ext uri="{FF2B5EF4-FFF2-40B4-BE49-F238E27FC236}">
                <a16:creationId xmlns:a16="http://schemas.microsoft.com/office/drawing/2014/main" id="{719C976F-8DA3-4BDB-8D19-7F834A1A1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7" y="1600200"/>
            <a:ext cx="6893346" cy="4525963"/>
          </a:xfrm>
        </p:spPr>
      </p:pic>
    </p:spTree>
    <p:extLst>
      <p:ext uri="{BB962C8B-B14F-4D97-AF65-F5344CB8AC3E}">
        <p14:creationId xmlns:p14="http://schemas.microsoft.com/office/powerpoint/2010/main" val="412689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FD26D-C6D6-4B41-9DEA-FE0CEC4A20C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Annonce d’une baisse de production de 9,7 Mb/j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FE7256-B9FA-4825-BF3C-FD5803F3ACC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Trois exceptions au sein de l’OPEP: Iran, Libye et Venezuela</a:t>
            </a:r>
          </a:p>
          <a:p>
            <a:r>
              <a:rPr lang="fr-FR" dirty="0"/>
              <a:t>L’OPEP+ appelle les autres pays producteurs à apporter leur contribution en réduisant leur production à hauteur de 5 Mb/j</a:t>
            </a:r>
          </a:p>
          <a:p>
            <a:r>
              <a:rPr lang="fr-FR" dirty="0"/>
              <a:t>Mais pas d’engagements fermes à ce jour</a:t>
            </a:r>
          </a:p>
          <a:p>
            <a:r>
              <a:rPr lang="fr-FR" dirty="0"/>
              <a:t>Etats-Unis: pas de décision mais une baisse de la production attendue en 2020 et en 2021</a:t>
            </a:r>
          </a:p>
        </p:txBody>
      </p:sp>
    </p:spTree>
    <p:extLst>
      <p:ext uri="{BB962C8B-B14F-4D97-AF65-F5344CB8AC3E}">
        <p14:creationId xmlns:p14="http://schemas.microsoft.com/office/powerpoint/2010/main" val="266678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D1781-12CF-4805-9A3E-83ED578409E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/>
              <a:t>Bijan</a:t>
            </a:r>
            <a:r>
              <a:rPr lang="fr-FR" dirty="0"/>
              <a:t> </a:t>
            </a:r>
            <a:r>
              <a:rPr lang="fr-FR" dirty="0" err="1"/>
              <a:t>Namdar</a:t>
            </a:r>
            <a:r>
              <a:rPr lang="fr-FR" dirty="0"/>
              <a:t> </a:t>
            </a:r>
            <a:r>
              <a:rPr lang="fr-FR" dirty="0" err="1"/>
              <a:t>Zanganeh</a:t>
            </a:r>
            <a:br>
              <a:rPr lang="fr-FR" dirty="0"/>
            </a:br>
            <a:r>
              <a:rPr lang="fr-FR" dirty="0"/>
              <a:t>Ministre iranien du Pétrole</a:t>
            </a:r>
          </a:p>
        </p:txBody>
      </p:sp>
      <p:pic>
        <p:nvPicPr>
          <p:cNvPr id="5" name="Espace réservé du contenu 4" descr="Une image contenant intérieur, table, personne, homme&#10;&#10;Description générée automatiquement">
            <a:extLst>
              <a:ext uri="{FF2B5EF4-FFF2-40B4-BE49-F238E27FC236}">
                <a16:creationId xmlns:a16="http://schemas.microsoft.com/office/drawing/2014/main" id="{76B7D1C0-A9E7-483F-B77F-139B979D1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1" y="1600200"/>
            <a:ext cx="6783097" cy="4525963"/>
          </a:xfrm>
        </p:spPr>
      </p:pic>
    </p:spTree>
    <p:extLst>
      <p:ext uri="{BB962C8B-B14F-4D97-AF65-F5344CB8AC3E}">
        <p14:creationId xmlns:p14="http://schemas.microsoft.com/office/powerpoint/2010/main" val="147445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3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9144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Titre 1">
            <a:extLst>
              <a:ext uri="{FF2B5EF4-FFF2-40B4-BE49-F238E27FC236}">
                <a16:creationId xmlns:a16="http://schemas.microsoft.com/office/drawing/2014/main" id="{269D0380-CD2A-41D8-99BB-7FE95E48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 fontScale="90000"/>
          </a:bodyPr>
          <a:lstStyle/>
          <a:p>
            <a:r>
              <a:rPr lang="fr-FR" altLang="fr-FR" sz="4700" dirty="0">
                <a:solidFill>
                  <a:schemeClr val="bg1"/>
                </a:solidFill>
              </a:rPr>
              <a:t>ADEA ASDEA 19 Mai 2020</a:t>
            </a:r>
            <a:br>
              <a:rPr lang="fr-FR" altLang="fr-FR" sz="4700" dirty="0">
                <a:solidFill>
                  <a:schemeClr val="bg1"/>
                </a:solidFill>
              </a:rPr>
            </a:br>
            <a:r>
              <a:rPr lang="fr-FR" altLang="fr-FR" sz="4700" dirty="0">
                <a:solidFill>
                  <a:schemeClr val="bg1"/>
                </a:solidFill>
              </a:rPr>
              <a:t>Les prix du pétrole: impact sur les économies africaines</a:t>
            </a:r>
          </a:p>
        </p:txBody>
      </p:sp>
      <p:graphicFrame>
        <p:nvGraphicFramePr>
          <p:cNvPr id="4104" name="Espace réservé du contenu 2">
            <a:extLst>
              <a:ext uri="{FF2B5EF4-FFF2-40B4-BE49-F238E27FC236}">
                <a16:creationId xmlns:a16="http://schemas.microsoft.com/office/drawing/2014/main" id="{31B4E648-F0D7-4BF7-BB61-6E452FBB6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922388"/>
              </p:ext>
            </p:extLst>
          </p:nvPr>
        </p:nvGraphicFramePr>
        <p:xfrm>
          <a:off x="293534" y="1976293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F27F9-4DD9-49F6-B907-EDA3DD13969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Questions clés pour 2020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5C8D4B-101C-4FEC-B613-83AF49A4CF0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Quelle baisse de la consommation pétrolière en 2020 (6-11 Mb/j) ? A quand la reprise ?</a:t>
            </a:r>
          </a:p>
          <a:p>
            <a:r>
              <a:rPr lang="fr-FR" dirty="0"/>
              <a:t>Quel sera le degré d’application de l’accord des 9 et 12 avril 2020 ?</a:t>
            </a:r>
          </a:p>
          <a:p>
            <a:r>
              <a:rPr lang="fr-FR" dirty="0"/>
              <a:t>Outre l’OPEP+, combien d’autres pays se joindront-ils à l’effort de réduction ?</a:t>
            </a:r>
          </a:p>
          <a:p>
            <a:r>
              <a:rPr lang="fr-FR" dirty="0"/>
              <a:t>Quelle sera l’ampleur de la baisse de la production des Etats-Unis ? 2 Mb/j ?</a:t>
            </a:r>
          </a:p>
        </p:txBody>
      </p:sp>
    </p:spTree>
    <p:extLst>
      <p:ext uri="{BB962C8B-B14F-4D97-AF65-F5344CB8AC3E}">
        <p14:creationId xmlns:p14="http://schemas.microsoft.com/office/powerpoint/2010/main" val="52784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5882C-D83E-47E1-A92C-0721BF88B3D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Dakota du Nord (</a:t>
            </a:r>
            <a:r>
              <a:rPr lang="fr-FR" dirty="0" err="1"/>
              <a:t>Bakken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 err="1"/>
              <a:t>ConocoPhillips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53DF2A-31C3-4843-87B0-A8C96849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22" y="1600200"/>
            <a:ext cx="6836956" cy="4525963"/>
          </a:xfrm>
        </p:spPr>
      </p:pic>
    </p:spTree>
    <p:extLst>
      <p:ext uri="{BB962C8B-B14F-4D97-AF65-F5344CB8AC3E}">
        <p14:creationId xmlns:p14="http://schemas.microsoft.com/office/powerpoint/2010/main" val="198753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9FE8F-ECDC-4DCD-884B-C9FA461E301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A)Conséquences sur l’industrie pétrolière internationale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CFCF6C-8DFB-4600-9748-1AF3594196C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Baisse des bénéfices des compagnies pétrolières en 2020</a:t>
            </a:r>
          </a:p>
          <a:p>
            <a:r>
              <a:rPr lang="fr-FR" dirty="0"/>
              <a:t>Baisse des investissements en 2020</a:t>
            </a:r>
          </a:p>
          <a:p>
            <a:r>
              <a:rPr lang="fr-FR" dirty="0"/>
              <a:t>Réduction des coûts</a:t>
            </a:r>
          </a:p>
          <a:p>
            <a:r>
              <a:rPr lang="fr-FR" dirty="0"/>
              <a:t>Réduction des activités de forage</a:t>
            </a:r>
          </a:p>
          <a:p>
            <a:r>
              <a:rPr lang="fr-FR" dirty="0"/>
              <a:t>Baisse de la production</a:t>
            </a:r>
          </a:p>
          <a:p>
            <a:r>
              <a:rPr lang="fr-FR" dirty="0"/>
              <a:t>Faillite de certaines sociétés (Amérique du Nord notamment)</a:t>
            </a:r>
          </a:p>
        </p:txBody>
      </p:sp>
    </p:spTree>
    <p:extLst>
      <p:ext uri="{BB962C8B-B14F-4D97-AF65-F5344CB8AC3E}">
        <p14:creationId xmlns:p14="http://schemas.microsoft.com/office/powerpoint/2010/main" val="406001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F4BA0-0289-472C-BDA6-A63AAF3FF94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B)Conséquences sur le secteur pétrolier et au-delà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30928-1AE0-44BA-8179-0BA169099C0A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Les difficultés de l’industrie pétrolière se répercuteront sur les secteurs connexes</a:t>
            </a:r>
          </a:p>
          <a:p>
            <a:r>
              <a:rPr lang="fr-FR" dirty="0"/>
              <a:t>Services pétroliers</a:t>
            </a:r>
          </a:p>
          <a:p>
            <a:r>
              <a:rPr lang="fr-FR" dirty="0"/>
              <a:t>Ingénierie 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203352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7AF8B-1B54-4499-9FDF-A06FA4DC39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C)Une question clé à moyen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CB233-C1AC-4067-91AE-102EE89B6256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Forte baisse des investissements par les compagnies pétrolières: risque d’une insuffisance de l’offre pétrolière mondiale à moyen terme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04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A56AC-7489-4B2D-B4CF-BC5F97F877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D)Conséquences sur les pays producteurs de pétrole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9C72D3-761C-411B-BBDB-7439DB89F8F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Chute des recettes d’exportation</a:t>
            </a:r>
          </a:p>
          <a:p>
            <a:r>
              <a:rPr lang="fr-FR" dirty="0"/>
              <a:t>Chute des recettes budgétaires</a:t>
            </a:r>
          </a:p>
          <a:p>
            <a:r>
              <a:rPr lang="fr-FR" dirty="0"/>
              <a:t>Impact négatif sur la croissance économique</a:t>
            </a:r>
          </a:p>
          <a:p>
            <a:r>
              <a:rPr lang="fr-FR" dirty="0"/>
              <a:t>Mesures d’austérité</a:t>
            </a:r>
          </a:p>
          <a:p>
            <a:r>
              <a:rPr lang="fr-FR" dirty="0"/>
              <a:t>Moins de recettes pour la diversification économique</a:t>
            </a:r>
          </a:p>
          <a:p>
            <a:r>
              <a:rPr lang="fr-FR" dirty="0"/>
              <a:t>Risque de tensions politiques et sociales accrues</a:t>
            </a:r>
          </a:p>
        </p:txBody>
      </p:sp>
    </p:spTree>
    <p:extLst>
      <p:ext uri="{BB962C8B-B14F-4D97-AF65-F5344CB8AC3E}">
        <p14:creationId xmlns:p14="http://schemas.microsoft.com/office/powerpoint/2010/main" val="2325870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5EF6B-0BA3-4838-935F-7C0A8A1F694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Pays producteurs</a:t>
            </a:r>
            <a:br>
              <a:rPr lang="fr-FR" dirty="0"/>
            </a:br>
            <a:r>
              <a:rPr lang="fr-FR" dirty="0"/>
              <a:t>Tous souffrent mais pas également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80D9D-9E51-4133-8173-1CE5369A18BE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Dépendance à l’égard du pétrole</a:t>
            </a:r>
          </a:p>
          <a:p>
            <a:r>
              <a:rPr lang="fr-FR" dirty="0"/>
              <a:t>Prix d’équilibre interne et externe (commerce extérieur et budget)</a:t>
            </a:r>
          </a:p>
          <a:p>
            <a:r>
              <a:rPr lang="fr-FR" dirty="0"/>
              <a:t>Réserves financières</a:t>
            </a:r>
          </a:p>
          <a:p>
            <a:r>
              <a:rPr lang="fr-FR" dirty="0"/>
              <a:t>Niveau de vie des populations</a:t>
            </a:r>
          </a:p>
          <a:p>
            <a:r>
              <a:rPr lang="fr-FR" dirty="0"/>
              <a:t>Qualité des pétroles bruts</a:t>
            </a:r>
          </a:p>
          <a:p>
            <a:r>
              <a:rPr lang="fr-FR" dirty="0"/>
              <a:t>Sanctions économiques</a:t>
            </a:r>
          </a:p>
          <a:p>
            <a:r>
              <a:rPr lang="fr-FR" dirty="0"/>
              <a:t>Conflits armés</a:t>
            </a:r>
          </a:p>
        </p:txBody>
      </p:sp>
    </p:spTree>
    <p:extLst>
      <p:ext uri="{BB962C8B-B14F-4D97-AF65-F5344CB8AC3E}">
        <p14:creationId xmlns:p14="http://schemas.microsoft.com/office/powerpoint/2010/main" val="3805382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0112CCA5-EECE-4DA1-8E8F-42478EFC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C00000"/>
                </a:solidFill>
              </a:rPr>
              <a:t>Carte du Moyen-Orient</a:t>
            </a:r>
            <a:br>
              <a:rPr lang="fr-FR" altLang="fr-FR" dirty="0">
                <a:solidFill>
                  <a:srgbClr val="C00000"/>
                </a:solidFill>
              </a:rPr>
            </a:br>
            <a:endParaRPr lang="fr-FR" altLang="fr-FR" dirty="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21F42447-D969-4DE9-8E07-368B9B38B4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438" y="1600200"/>
            <a:ext cx="4683125" cy="45259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C5D862-0EC4-4B69-B631-EA6E0ACA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000"/>
              <a:t>Formation Eagle Ford</a:t>
            </a:r>
            <a:br>
              <a:rPr lang="en-US" sz="3000"/>
            </a:br>
            <a:r>
              <a:rPr lang="en-US" sz="3000"/>
              <a:t>Texas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434370B9-63DF-4119-995D-835FDA7C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931" y="5086350"/>
            <a:ext cx="1834848" cy="11782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/>
              <a:t>Source: ConocoPhillips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9D0546B-E19F-405B-AF87-DCE78C418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19704" b="-1"/>
          <a:stretch/>
        </p:blipFill>
        <p:spPr>
          <a:xfrm>
            <a:off x="408928" y="858525"/>
            <a:ext cx="5706228" cy="52119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5300B534-7AAA-4B89-9769-85CAC1FC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Carte Afrique</a:t>
            </a:r>
            <a:br>
              <a:rPr lang="fr-FR" altLang="fr-FR" dirty="0"/>
            </a:br>
            <a:endParaRPr lang="fr-FR" altLang="fr-FR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1EAA1324-562D-453F-8C2B-58882B55BE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1600200"/>
            <a:ext cx="4416425" cy="45259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2385102"/>
            <a:ext cx="430568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31767"/>
            <a:ext cx="8333796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3AE9CD-C100-41CC-BA44-97570ED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13" y="1239927"/>
            <a:ext cx="3006440" cy="4680583"/>
          </a:xfrm>
        </p:spPr>
        <p:txBody>
          <a:bodyPr anchor="ctr">
            <a:normAutofit/>
          </a:bodyPr>
          <a:lstStyle/>
          <a:p>
            <a:r>
              <a:rPr lang="fr-FR" sz="4500" dirty="0"/>
              <a:t>1)Impact du coronavirus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403C15-D5CC-4125-87DC-CFD8E511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942" y="1239927"/>
            <a:ext cx="3728868" cy="46805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sz="1700" dirty="0"/>
              <a:t>Place de la Chine sur le marché pétrolier mondial</a:t>
            </a:r>
          </a:p>
          <a:p>
            <a:r>
              <a:rPr lang="fr-FR" sz="1700" dirty="0"/>
              <a:t>2</a:t>
            </a:r>
            <a:r>
              <a:rPr lang="fr-FR" sz="1700" baseline="30000" dirty="0"/>
              <a:t>ème</a:t>
            </a:r>
            <a:r>
              <a:rPr lang="fr-FR" sz="1700" dirty="0"/>
              <a:t> consommateur mondial de pétrole</a:t>
            </a:r>
          </a:p>
          <a:p>
            <a:r>
              <a:rPr lang="fr-FR" sz="1700" dirty="0"/>
              <a:t>1</a:t>
            </a:r>
            <a:r>
              <a:rPr lang="fr-FR" sz="1700" baseline="30000" dirty="0"/>
              <a:t>er</a:t>
            </a:r>
            <a:r>
              <a:rPr lang="fr-FR" sz="1700" dirty="0"/>
              <a:t> importateur mondial</a:t>
            </a:r>
          </a:p>
          <a:p>
            <a:r>
              <a:rPr lang="fr-FR" sz="1700" dirty="0"/>
              <a:t>Extension de l’épidémie à travers le monde</a:t>
            </a:r>
          </a:p>
          <a:p>
            <a:r>
              <a:rPr lang="fr-FR" sz="1700" dirty="0"/>
              <a:t>Restrictions de déplacements, confinements, arrêt de l’activité de secteurs ‘’non essentiels’’</a:t>
            </a:r>
          </a:p>
          <a:p>
            <a:r>
              <a:rPr lang="fr-FR" sz="1700" dirty="0"/>
              <a:t>2020: une année très difficile sur le plan économique</a:t>
            </a:r>
          </a:p>
          <a:p>
            <a:pPr marL="0" indent="0">
              <a:buNone/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43218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>
            <a:extLst>
              <a:ext uri="{FF2B5EF4-FFF2-40B4-BE49-F238E27FC236}">
                <a16:creationId xmlns:a16="http://schemas.microsoft.com/office/drawing/2014/main" id="{BEE59CD8-2ADC-4FC7-80E1-D865052A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solidFill>
                  <a:srgbClr val="C00000"/>
                </a:solidFill>
              </a:rPr>
              <a:t>Carte Amérique du Nord</a:t>
            </a:r>
            <a:br>
              <a:rPr lang="fr-FR" altLang="fr-FR" dirty="0">
                <a:solidFill>
                  <a:srgbClr val="C00000"/>
                </a:solidFill>
              </a:rPr>
            </a:br>
            <a:endParaRPr lang="fr-FR" altLang="fr-FR" dirty="0">
              <a:solidFill>
                <a:srgbClr val="C00000"/>
              </a:solidFill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AD2226C9-172F-443C-AFC4-F2F99B45FA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63" y="1600200"/>
            <a:ext cx="5527675" cy="452596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id="{913EE211-CAA1-4458-A312-D658E39E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Carte Amérique du Sud</a:t>
            </a: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418BA779-A219-4751-8B1F-8B1B995EF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1600200"/>
            <a:ext cx="3524250" cy="452596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1FDC13C3-EB1D-425F-8CF6-C24EBE5D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solidFill>
                  <a:srgbClr val="C00000"/>
                </a:solidFill>
              </a:rPr>
              <a:t>Carte Russie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DD9272AA-F99C-4C59-A42C-AD3842971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75" y="2403475"/>
            <a:ext cx="5302250" cy="291941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>
            <a:extLst>
              <a:ext uri="{FF2B5EF4-FFF2-40B4-BE49-F238E27FC236}">
                <a16:creationId xmlns:a16="http://schemas.microsoft.com/office/drawing/2014/main" id="{497E4D51-8719-423F-A6D6-8EDC5CAC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C00000"/>
                </a:solidFill>
              </a:rPr>
              <a:t>Chine</a:t>
            </a:r>
            <a:br>
              <a:rPr lang="fr-FR" altLang="fr-FR" dirty="0">
                <a:solidFill>
                  <a:srgbClr val="C00000"/>
                </a:solidFill>
              </a:rPr>
            </a:br>
            <a:endParaRPr lang="fr-FR" altLang="fr-FR" dirty="0"/>
          </a:p>
        </p:txBody>
      </p:sp>
      <p:pic>
        <p:nvPicPr>
          <p:cNvPr id="48131" name="Espace réservé du contenu 5">
            <a:extLst>
              <a:ext uri="{FF2B5EF4-FFF2-40B4-BE49-F238E27FC236}">
                <a16:creationId xmlns:a16="http://schemas.microsoft.com/office/drawing/2014/main" id="{96743C3E-2CA8-4483-BEBF-4FEBC6E7F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57912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2A5EB0-0EAE-4B23-9906-96185A4BA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1269" b="2"/>
          <a:stretch/>
        </p:blipFill>
        <p:spPr>
          <a:xfrm>
            <a:off x="628650" y="754148"/>
            <a:ext cx="78867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7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814B2-C437-431F-9FD2-165A07CE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Prix du Brent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D3CE263-54C9-43DE-8646-BD09C782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33" y="2277047"/>
            <a:ext cx="5077534" cy="3172268"/>
          </a:xfrm>
        </p:spPr>
      </p:pic>
    </p:spTree>
    <p:extLst>
      <p:ext uri="{BB962C8B-B14F-4D97-AF65-F5344CB8AC3E}">
        <p14:creationId xmlns:p14="http://schemas.microsoft.com/office/powerpoint/2010/main" val="212373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2385102"/>
            <a:ext cx="430568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31767"/>
            <a:ext cx="8333796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7A6FB6-8D32-455B-8B9B-9232ECDC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13" y="1239927"/>
            <a:ext cx="3006440" cy="4680583"/>
          </a:xfrm>
        </p:spPr>
        <p:txBody>
          <a:bodyPr anchor="ctr">
            <a:normAutofit/>
          </a:bodyPr>
          <a:lstStyle/>
          <a:p>
            <a:r>
              <a:rPr lang="fr-FR" sz="4500" dirty="0"/>
              <a:t>Impact du coronavirus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865D9A-F5DD-469B-862D-78219787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942" y="1239927"/>
            <a:ext cx="3728868" cy="46805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sz="1700" dirty="0"/>
              <a:t>La demande pétrolière mondiale va chuter en 2020, une première depuis 2009</a:t>
            </a:r>
          </a:p>
          <a:p>
            <a:r>
              <a:rPr lang="fr-FR" sz="1700" dirty="0"/>
              <a:t>Un 1</a:t>
            </a:r>
            <a:r>
              <a:rPr lang="fr-FR" sz="1700" baseline="30000" dirty="0"/>
              <a:t>er</a:t>
            </a:r>
            <a:r>
              <a:rPr lang="fr-FR" sz="1700" dirty="0"/>
              <a:t> trimestre 2020 très difficile et le second sera terrible</a:t>
            </a:r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58096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2385102"/>
            <a:ext cx="430568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31767"/>
            <a:ext cx="8333796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667DB7-82A5-4352-8668-CF2E4A0B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13" y="1239927"/>
            <a:ext cx="3006440" cy="4680583"/>
          </a:xfrm>
        </p:spPr>
        <p:txBody>
          <a:bodyPr anchor="ctr">
            <a:normAutofit/>
          </a:bodyPr>
          <a:lstStyle/>
          <a:p>
            <a:r>
              <a:rPr lang="fr-FR" sz="4500" dirty="0"/>
              <a:t>2)Rupture </a:t>
            </a:r>
            <a:r>
              <a:rPr lang="fr-FR" sz="4500" dirty="0" err="1"/>
              <a:t>temporairede</a:t>
            </a:r>
            <a:r>
              <a:rPr lang="fr-FR" sz="4500" dirty="0"/>
              <a:t> l’alliance OPEP/</a:t>
            </a:r>
            <a:br>
              <a:rPr lang="fr-FR" sz="4500" dirty="0"/>
            </a:br>
            <a:r>
              <a:rPr lang="fr-FR" sz="4500" dirty="0"/>
              <a:t>non-OPEP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867EF-6361-4367-B42A-21DEC024A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942" y="1239927"/>
            <a:ext cx="3728868" cy="46805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sz="1700" dirty="0"/>
              <a:t>OPEP (13 pays à présent) et 10 pays non-OPEP, dont la Russie</a:t>
            </a:r>
          </a:p>
          <a:p>
            <a:r>
              <a:rPr lang="fr-FR" sz="1700" dirty="0"/>
              <a:t>Coopération depuis la fin 2016 pour influer sur le marché pétrolier</a:t>
            </a:r>
          </a:p>
          <a:p>
            <a:r>
              <a:rPr lang="fr-FR" sz="1700" dirty="0"/>
              <a:t>Réunion OPEP/non-OPEP les 5-6 mars 2020</a:t>
            </a:r>
          </a:p>
          <a:p>
            <a:r>
              <a:rPr lang="fr-FR" sz="1700" dirty="0"/>
              <a:t>Proposition OPEP: réduction supplémentaire de production de 1,5 million de barils par jour, dont 1 Mb/j par l’OPEP</a:t>
            </a:r>
          </a:p>
          <a:p>
            <a:pPr marL="0" indent="0">
              <a:buNone/>
            </a:pPr>
            <a:endParaRPr lang="fr-FR" sz="1700" dirty="0"/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374843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3EB8A-4456-4402-9100-7ECB3973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Une image contenant personne, groupe, gens, avant&#10;&#10;Description générée automatiquement">
            <a:extLst>
              <a:ext uri="{FF2B5EF4-FFF2-40B4-BE49-F238E27FC236}">
                <a16:creationId xmlns:a16="http://schemas.microsoft.com/office/drawing/2014/main" id="{3D57057F-5517-44CC-B9E8-4BD78E299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177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2385102"/>
            <a:ext cx="430568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31767"/>
            <a:ext cx="8333796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E07020-B344-4B87-9694-0594B379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13" y="1239927"/>
            <a:ext cx="3006440" cy="4680583"/>
          </a:xfrm>
        </p:spPr>
        <p:txBody>
          <a:bodyPr anchor="ctr">
            <a:normAutofit/>
          </a:bodyPr>
          <a:lstStyle/>
          <a:p>
            <a:r>
              <a:rPr lang="fr-FR" sz="4500"/>
              <a:t>Rupture de l’alliance</a:t>
            </a:r>
            <a:br>
              <a:rPr lang="fr-FR" sz="4500"/>
            </a:br>
            <a:r>
              <a:rPr lang="fr-FR" sz="4500"/>
              <a:t>OPEP/non-OPEP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D3ECE-A2B1-4236-A1E5-6408E2E76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942" y="1239927"/>
            <a:ext cx="3728868" cy="468058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sz="1700" dirty="0"/>
              <a:t>Refus de la Russie</a:t>
            </a:r>
          </a:p>
          <a:p>
            <a:r>
              <a:rPr lang="fr-FR" sz="1700" dirty="0"/>
              <a:t>Réductions de production précédentes; réticences des compagnies pétrolières russes; impact du coronavirus limité au court terme; et risque de perte de parts de marché par rapport aux Etats-Unis</a:t>
            </a:r>
          </a:p>
          <a:p>
            <a:pPr marL="0" indent="0">
              <a:buNone/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941330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860</Words>
  <Application>Microsoft Office PowerPoint</Application>
  <PresentationFormat>Affichage à l'écran (4:3)</PresentationFormat>
  <Paragraphs>98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Thème Office</vt:lpstr>
      <vt:lpstr>Evolution récente des prix du pétrole: causes et conséquences   19 mai 2020</vt:lpstr>
      <vt:lpstr>ADEA ASDEA 19 Mai 2020 Les prix du pétrole: impact sur les économies africaines</vt:lpstr>
      <vt:lpstr>1)Impact du coronavirus</vt:lpstr>
      <vt:lpstr>Présentation PowerPoint</vt:lpstr>
      <vt:lpstr>Prix du Brent</vt:lpstr>
      <vt:lpstr>Impact du coronavirus</vt:lpstr>
      <vt:lpstr>2)Rupture temporairede l’alliance OPEP/ non-OPEP</vt:lpstr>
      <vt:lpstr>Présentation PowerPoint</vt:lpstr>
      <vt:lpstr>Rupture de l’alliance OPEP/non-OPEP</vt:lpstr>
      <vt:lpstr>Alexander Novak, ministre de l’Energie</vt:lpstr>
      <vt:lpstr>3)La réaction de l’Arabie Saoudite</vt:lpstr>
      <vt:lpstr>Abdel Aziz Ben Salmane, ministre de l’Energie</vt:lpstr>
      <vt:lpstr>4)Les Etats-Unis entrent en scène (mars-avril 2020)</vt:lpstr>
      <vt:lpstr>Présentation PowerPoint</vt:lpstr>
      <vt:lpstr>MBS</vt:lpstr>
      <vt:lpstr>5)Annonce d’une baisse de production de 9,7 Mb/j</vt:lpstr>
      <vt:lpstr>Pipeline du champ de Shaybah</vt:lpstr>
      <vt:lpstr>Annonce d’une baisse de production de 9,7 Mb/j</vt:lpstr>
      <vt:lpstr>Bijan Namdar Zanganeh Ministre iranien du Pétrole</vt:lpstr>
      <vt:lpstr>Questions clés pour 2020 </vt:lpstr>
      <vt:lpstr>Dakota du Nord (Bakken) ConocoPhillips</vt:lpstr>
      <vt:lpstr>A)Conséquences sur l’industrie pétrolière internationale</vt:lpstr>
      <vt:lpstr>B)Conséquences sur le secteur pétrolier et au-delà</vt:lpstr>
      <vt:lpstr>C)Une question clé à moyen terme</vt:lpstr>
      <vt:lpstr>D)Conséquences sur les pays producteurs de pétrole</vt:lpstr>
      <vt:lpstr>Pays producteurs Tous souffrent mais pas également</vt:lpstr>
      <vt:lpstr>Carte du Moyen-Orient </vt:lpstr>
      <vt:lpstr>Formation Eagle Ford Texas</vt:lpstr>
      <vt:lpstr>Carte Afrique </vt:lpstr>
      <vt:lpstr>Carte Amérique du Nord </vt:lpstr>
      <vt:lpstr>Carte Amérique du Sud</vt:lpstr>
      <vt:lpstr>Carte Russie</vt:lpstr>
      <vt:lpstr>Chine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Pétrole, Moyen-Orient et enjeux géopolitiques  Avril 2020</dc:title>
  <dc:creator>Francis Perrin</dc:creator>
  <cp:lastModifiedBy>Francis Perrin</cp:lastModifiedBy>
  <cp:revision>58</cp:revision>
  <dcterms:created xsi:type="dcterms:W3CDTF">2020-04-03T21:57:46Z</dcterms:created>
  <dcterms:modified xsi:type="dcterms:W3CDTF">2020-05-19T12:46:32Z</dcterms:modified>
</cp:coreProperties>
</file>