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75" r:id="rId4"/>
    <p:sldId id="293" r:id="rId5"/>
    <p:sldId id="294" r:id="rId6"/>
    <p:sldId id="295" r:id="rId7"/>
    <p:sldId id="296"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AAB851-1654-481D-BE6E-D976F27449F0}" type="datetimeFigureOut">
              <a:rPr lang="fr-FR" smtClean="0"/>
              <a:t>24/11/2020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BA05B-C4C4-444A-B07B-2B5E8C87A0EE}" type="slidenum">
              <a:rPr lang="fr-FR" smtClean="0"/>
              <a:t>‹N°›</a:t>
            </a:fld>
            <a:endParaRPr lang="fr-FR"/>
          </a:p>
        </p:txBody>
      </p:sp>
    </p:spTree>
    <p:extLst>
      <p:ext uri="{BB962C8B-B14F-4D97-AF65-F5344CB8AC3E}">
        <p14:creationId xmlns:p14="http://schemas.microsoft.com/office/powerpoint/2010/main" val="375468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8BBA05B-C4C4-444A-B07B-2B5E8C87A0EE}" type="slidenum">
              <a:rPr lang="fr-FR" smtClean="0"/>
              <a:t>1</a:t>
            </a:fld>
            <a:endParaRPr lang="fr-FR"/>
          </a:p>
        </p:txBody>
      </p:sp>
    </p:spTree>
    <p:extLst>
      <p:ext uri="{BB962C8B-B14F-4D97-AF65-F5344CB8AC3E}">
        <p14:creationId xmlns:p14="http://schemas.microsoft.com/office/powerpoint/2010/main" val="329638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9F50946-6A2B-4BF7-83C1-4E789C033568}" type="datetime1">
              <a:rPr lang="fr-FR" smtClean="0"/>
              <a:t>24/11/2020</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5B3F2DF-40F8-4B97-9821-8B59CB7EA3C7}" type="slidenum">
              <a:rPr lang="fr-FR" smtClean="0"/>
              <a:t>‹N°›</a:t>
            </a:fld>
            <a:endParaRPr lang="fr-FR"/>
          </a:p>
        </p:txBody>
      </p:sp>
    </p:spTree>
    <p:extLst>
      <p:ext uri="{BB962C8B-B14F-4D97-AF65-F5344CB8AC3E}">
        <p14:creationId xmlns:p14="http://schemas.microsoft.com/office/powerpoint/2010/main" val="4123185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607A2D6E-B1F1-4870-BD6C-2A2A2F8902C4}" type="datetime1">
              <a:rPr lang="fr-FR" smtClean="0"/>
              <a:t>24/11/2020</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5B3F2DF-40F8-4B97-9821-8B59CB7EA3C7}" type="slidenum">
              <a:rPr lang="fr-FR" smtClean="0"/>
              <a:t>‹N°›</a:t>
            </a:fld>
            <a:endParaRPr lang="fr-FR"/>
          </a:p>
        </p:txBody>
      </p:sp>
    </p:spTree>
    <p:extLst>
      <p:ext uri="{BB962C8B-B14F-4D97-AF65-F5344CB8AC3E}">
        <p14:creationId xmlns:p14="http://schemas.microsoft.com/office/powerpoint/2010/main" val="4054832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C9183D61-FFFB-4323-A407-7E1178D927A2}" type="datetime1">
              <a:rPr lang="fr-FR" smtClean="0"/>
              <a:t>24/11/2020</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5B3F2DF-40F8-4B97-9821-8B59CB7EA3C7}"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13636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CDE832B0-61F7-4AF5-9F94-1506C528CB42}" type="datetime1">
              <a:rPr lang="fr-FR" smtClean="0"/>
              <a:t>24/11/2020</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5B3F2DF-40F8-4B97-9821-8B59CB7EA3C7}" type="slidenum">
              <a:rPr lang="fr-FR" smtClean="0"/>
              <a:t>‹N°›</a:t>
            </a:fld>
            <a:endParaRPr lang="fr-FR"/>
          </a:p>
        </p:txBody>
      </p:sp>
    </p:spTree>
    <p:extLst>
      <p:ext uri="{BB962C8B-B14F-4D97-AF65-F5344CB8AC3E}">
        <p14:creationId xmlns:p14="http://schemas.microsoft.com/office/powerpoint/2010/main" val="2768137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8DCFE913-8264-4023-BDB4-36988E457348}" type="datetime1">
              <a:rPr lang="fr-FR" smtClean="0"/>
              <a:t>24/11/2020</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5B3F2DF-40F8-4B97-9821-8B59CB7EA3C7}"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04414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2E1C378F-A64E-401D-8AC9-85EC6D1BA4D6}" type="datetime1">
              <a:rPr lang="fr-FR" smtClean="0"/>
              <a:t>24/11/2020</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5B3F2DF-40F8-4B97-9821-8B59CB7EA3C7}" type="slidenum">
              <a:rPr lang="fr-FR" smtClean="0"/>
              <a:t>‹N°›</a:t>
            </a:fld>
            <a:endParaRPr lang="fr-FR"/>
          </a:p>
        </p:txBody>
      </p:sp>
    </p:spTree>
    <p:extLst>
      <p:ext uri="{BB962C8B-B14F-4D97-AF65-F5344CB8AC3E}">
        <p14:creationId xmlns:p14="http://schemas.microsoft.com/office/powerpoint/2010/main" val="202509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84D9481-DD43-41FC-91D6-18F44DC57F02}" type="datetime1">
              <a:rPr lang="fr-FR" smtClean="0"/>
              <a:t>24/11/2020</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5B3F2DF-40F8-4B97-9821-8B59CB7EA3C7}" type="slidenum">
              <a:rPr lang="fr-FR" smtClean="0"/>
              <a:t>‹N°›</a:t>
            </a:fld>
            <a:endParaRPr lang="fr-FR"/>
          </a:p>
        </p:txBody>
      </p:sp>
    </p:spTree>
    <p:extLst>
      <p:ext uri="{BB962C8B-B14F-4D97-AF65-F5344CB8AC3E}">
        <p14:creationId xmlns:p14="http://schemas.microsoft.com/office/powerpoint/2010/main" val="3967837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8EFD1E1-984C-4636-B63E-1A64A1DDE211}" type="datetime1">
              <a:rPr lang="fr-FR" smtClean="0"/>
              <a:t>24/11/2020</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5B3F2DF-40F8-4B97-9821-8B59CB7EA3C7}" type="slidenum">
              <a:rPr lang="fr-FR" smtClean="0"/>
              <a:t>‹N°›</a:t>
            </a:fld>
            <a:endParaRPr lang="fr-FR"/>
          </a:p>
        </p:txBody>
      </p:sp>
    </p:spTree>
    <p:extLst>
      <p:ext uri="{BB962C8B-B14F-4D97-AF65-F5344CB8AC3E}">
        <p14:creationId xmlns:p14="http://schemas.microsoft.com/office/powerpoint/2010/main" val="1059525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FC118AF-5F64-4BFD-BB89-462A6A233808}" type="datetime1">
              <a:rPr lang="fr-FR" smtClean="0"/>
              <a:t>24/11/2020</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5B3F2DF-40F8-4B97-9821-8B59CB7EA3C7}" type="slidenum">
              <a:rPr lang="fr-FR" smtClean="0"/>
              <a:t>‹N°›</a:t>
            </a:fld>
            <a:endParaRPr lang="fr-FR"/>
          </a:p>
        </p:txBody>
      </p:sp>
    </p:spTree>
    <p:extLst>
      <p:ext uri="{BB962C8B-B14F-4D97-AF65-F5344CB8AC3E}">
        <p14:creationId xmlns:p14="http://schemas.microsoft.com/office/powerpoint/2010/main" val="812701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146A0D92-EC6A-4F25-A2A8-DF73C9F89F5A}" type="datetime1">
              <a:rPr lang="fr-FR" smtClean="0"/>
              <a:t>24/11/2020</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5B3F2DF-40F8-4B97-9821-8B59CB7EA3C7}" type="slidenum">
              <a:rPr lang="fr-FR" smtClean="0"/>
              <a:t>‹N°›</a:t>
            </a:fld>
            <a:endParaRPr lang="fr-FR"/>
          </a:p>
        </p:txBody>
      </p:sp>
    </p:spTree>
    <p:extLst>
      <p:ext uri="{BB962C8B-B14F-4D97-AF65-F5344CB8AC3E}">
        <p14:creationId xmlns:p14="http://schemas.microsoft.com/office/powerpoint/2010/main" val="2956867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8E75A3A-448A-475B-B94B-72A7A4788527}" type="datetime1">
              <a:rPr lang="fr-FR" smtClean="0"/>
              <a:t>24/11/2020</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5B3F2DF-40F8-4B97-9821-8B59CB7EA3C7}" type="slidenum">
              <a:rPr lang="fr-FR" smtClean="0"/>
              <a:t>‹N°›</a:t>
            </a:fld>
            <a:endParaRPr lang="fr-FR"/>
          </a:p>
        </p:txBody>
      </p:sp>
    </p:spTree>
    <p:extLst>
      <p:ext uri="{BB962C8B-B14F-4D97-AF65-F5344CB8AC3E}">
        <p14:creationId xmlns:p14="http://schemas.microsoft.com/office/powerpoint/2010/main" val="907796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D56720C-CAA3-4035-9B78-8D6B22476ACD}" type="datetime1">
              <a:rPr lang="fr-FR" smtClean="0"/>
              <a:t>24/11/2020</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5B3F2DF-40F8-4B97-9821-8B59CB7EA3C7}" type="slidenum">
              <a:rPr lang="fr-FR" smtClean="0"/>
              <a:t>‹N°›</a:t>
            </a:fld>
            <a:endParaRPr lang="fr-FR"/>
          </a:p>
        </p:txBody>
      </p:sp>
    </p:spTree>
    <p:extLst>
      <p:ext uri="{BB962C8B-B14F-4D97-AF65-F5344CB8AC3E}">
        <p14:creationId xmlns:p14="http://schemas.microsoft.com/office/powerpoint/2010/main" val="3745330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295FEA2-AAFD-4FB7-AAB4-D1BDB7B21C9E}" type="datetime1">
              <a:rPr lang="fr-FR" smtClean="0"/>
              <a:t>24/11/2020</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5B3F2DF-40F8-4B97-9821-8B59CB7EA3C7}" type="slidenum">
              <a:rPr lang="fr-FR" smtClean="0"/>
              <a:t>‹N°›</a:t>
            </a:fld>
            <a:endParaRPr lang="fr-FR"/>
          </a:p>
        </p:txBody>
      </p:sp>
    </p:spTree>
    <p:extLst>
      <p:ext uri="{BB962C8B-B14F-4D97-AF65-F5344CB8AC3E}">
        <p14:creationId xmlns:p14="http://schemas.microsoft.com/office/powerpoint/2010/main" val="4075824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930C7-1A25-4D1C-83E9-739E37AA41B1}" type="datetime1">
              <a:rPr lang="fr-FR" smtClean="0"/>
              <a:t>24/11/2020</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5B3F2DF-40F8-4B97-9821-8B59CB7EA3C7}" type="slidenum">
              <a:rPr lang="fr-FR" smtClean="0"/>
              <a:t>‹N°›</a:t>
            </a:fld>
            <a:endParaRPr lang="fr-FR"/>
          </a:p>
        </p:txBody>
      </p:sp>
    </p:spTree>
    <p:extLst>
      <p:ext uri="{BB962C8B-B14F-4D97-AF65-F5344CB8AC3E}">
        <p14:creationId xmlns:p14="http://schemas.microsoft.com/office/powerpoint/2010/main" val="1501071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D9CD167D-828C-47BD-85C2-D2D99D095478}" type="datetime1">
              <a:rPr lang="fr-FR" smtClean="0"/>
              <a:t>24/11/2020</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5B3F2DF-40F8-4B97-9821-8B59CB7EA3C7}" type="slidenum">
              <a:rPr lang="fr-FR" smtClean="0"/>
              <a:t>‹N°›</a:t>
            </a:fld>
            <a:endParaRPr lang="fr-FR"/>
          </a:p>
        </p:txBody>
      </p:sp>
    </p:spTree>
    <p:extLst>
      <p:ext uri="{BB962C8B-B14F-4D97-AF65-F5344CB8AC3E}">
        <p14:creationId xmlns:p14="http://schemas.microsoft.com/office/powerpoint/2010/main" val="3155985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19AE0D4-ABA7-4F25-AA53-B3A5FC04DC93}" type="datetime1">
              <a:rPr lang="fr-FR" smtClean="0"/>
              <a:t>24/11/2020</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5B3F2DF-40F8-4B97-9821-8B59CB7EA3C7}" type="slidenum">
              <a:rPr lang="fr-FR" smtClean="0"/>
              <a:t>‹N°›</a:t>
            </a:fld>
            <a:endParaRPr lang="fr-FR"/>
          </a:p>
        </p:txBody>
      </p:sp>
    </p:spTree>
    <p:extLst>
      <p:ext uri="{BB962C8B-B14F-4D97-AF65-F5344CB8AC3E}">
        <p14:creationId xmlns:p14="http://schemas.microsoft.com/office/powerpoint/2010/main" val="552671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t="85000" r="85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C6C1D55-3181-4A09-9A86-01098A5B182B}" type="datetime1">
              <a:rPr lang="fr-FR" smtClean="0"/>
              <a:t>24/11/2020</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5B3F2DF-40F8-4B97-9821-8B59CB7EA3C7}" type="slidenum">
              <a:rPr lang="fr-FR" smtClean="0"/>
              <a:t>‹N°›</a:t>
            </a:fld>
            <a:endParaRPr lang="fr-FR"/>
          </a:p>
        </p:txBody>
      </p:sp>
    </p:spTree>
    <p:extLst>
      <p:ext uri="{BB962C8B-B14F-4D97-AF65-F5344CB8AC3E}">
        <p14:creationId xmlns:p14="http://schemas.microsoft.com/office/powerpoint/2010/main" val="4147963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gif"/><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1908" y="2890391"/>
            <a:ext cx="9129248" cy="1077218"/>
          </a:xfrm>
          <a:prstGeom prst="rect">
            <a:avLst/>
          </a:prstGeom>
          <a:solidFill>
            <a:schemeClr val="accent1">
              <a:lumMod val="60000"/>
              <a:lumOff val="40000"/>
            </a:schemeClr>
          </a:solidFill>
        </p:spPr>
        <p:txBody>
          <a:bodyPr wrap="square">
            <a:spAutoFit/>
          </a:bodyPr>
          <a:lstStyle/>
          <a:p>
            <a:pPr algn="ctr"/>
            <a:r>
              <a:rPr lang="fr-FR" sz="3200" dirty="0">
                <a:latin typeface="Bookman Old Style" panose="02050604050505020204" pitchFamily="18" charset="0"/>
                <a:ea typeface="Times New Roman" panose="02020603050405020304" pitchFamily="18" charset="0"/>
                <a:cs typeface="Times New Roman" panose="02020603050405020304" pitchFamily="18" charset="0"/>
              </a:rPr>
              <a:t>Le challenge de l’électrification de l’Afrique: le cas du Bénin </a:t>
            </a:r>
            <a:endParaRPr lang="fr-FR" sz="3200" dirty="0"/>
          </a:p>
        </p:txBody>
      </p:sp>
      <p:sp>
        <p:nvSpPr>
          <p:cNvPr id="13" name="Rectangle 12"/>
          <p:cNvSpPr/>
          <p:nvPr/>
        </p:nvSpPr>
        <p:spPr>
          <a:xfrm>
            <a:off x="6824086" y="4880104"/>
            <a:ext cx="4550398" cy="707886"/>
          </a:xfrm>
          <a:prstGeom prst="rect">
            <a:avLst/>
          </a:prstGeom>
        </p:spPr>
        <p:txBody>
          <a:bodyPr wrap="square">
            <a:spAutoFit/>
          </a:bodyPr>
          <a:lstStyle/>
          <a:p>
            <a:pPr lvl="0" algn="ctr">
              <a:buClr>
                <a:prstClr val="black">
                  <a:lumMod val="85000"/>
                  <a:lumOff val="15000"/>
                </a:prstClr>
              </a:buClr>
            </a:pPr>
            <a:r>
              <a:rPr lang="fr-FR" sz="2200" b="1" spc="80" dirty="0"/>
              <a:t>Dona Jean-Claude HOUSSOU</a:t>
            </a:r>
          </a:p>
          <a:p>
            <a:pPr lvl="0" algn="ctr">
              <a:buClr>
                <a:prstClr val="black">
                  <a:lumMod val="85000"/>
                  <a:lumOff val="15000"/>
                </a:prstClr>
              </a:buClr>
            </a:pPr>
            <a:r>
              <a:rPr lang="fr-FR" b="1" spc="80" dirty="0"/>
              <a:t>Ministre de l’Energie</a:t>
            </a:r>
          </a:p>
        </p:txBody>
      </p:sp>
      <p:sp>
        <p:nvSpPr>
          <p:cNvPr id="14" name="Rectangle 13"/>
          <p:cNvSpPr/>
          <p:nvPr/>
        </p:nvSpPr>
        <p:spPr>
          <a:xfrm>
            <a:off x="6718073" y="6111906"/>
            <a:ext cx="4622599" cy="369332"/>
          </a:xfrm>
          <a:prstGeom prst="rect">
            <a:avLst/>
          </a:prstGeom>
        </p:spPr>
        <p:txBody>
          <a:bodyPr wrap="square">
            <a:spAutoFit/>
          </a:bodyPr>
          <a:lstStyle/>
          <a:p>
            <a:pPr lvl="0" algn="ctr">
              <a:buClr>
                <a:prstClr val="black">
                  <a:lumMod val="85000"/>
                  <a:lumOff val="15000"/>
                </a:prstClr>
              </a:buClr>
            </a:pPr>
            <a:r>
              <a:rPr lang="fr-FR" b="1" spc="80" dirty="0"/>
              <a:t>Vidéoconférence, le 24/11/2020</a:t>
            </a:r>
            <a:endParaRPr lang="fr-FR" spc="80" dirty="0"/>
          </a:p>
        </p:txBody>
      </p:sp>
      <p:pic>
        <p:nvPicPr>
          <p:cNvPr id="1028" name="Picture 4" descr="los acabados del dispositivo de descarga eléctrica de fugas de la casa de choque de choque protección de la fase del panel de choque de alambre de clavija de CA plantas de la torre reparación de la estación de servicio conexión neutra de la industria"/>
          <p:cNvPicPr>
            <a:picLocks noChangeAspect="1" noChangeArrowheads="1"/>
          </p:cNvPicPr>
          <p:nvPr/>
        </p:nvPicPr>
        <p:blipFill rotWithShape="1">
          <a:blip r:embed="rId3">
            <a:extLst>
              <a:ext uri="{28A0092B-C50C-407E-A947-70E740481C1C}">
                <a14:useLocalDpi xmlns:a14="http://schemas.microsoft.com/office/drawing/2010/main" val="0"/>
              </a:ext>
            </a:extLst>
          </a:blip>
          <a:srcRect l="13254" t="1656" r="12064" b="36955"/>
          <a:stretch/>
        </p:blipFill>
        <p:spPr bwMode="auto">
          <a:xfrm>
            <a:off x="194318" y="5093208"/>
            <a:ext cx="5919845" cy="176479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94318" y="5109710"/>
            <a:ext cx="1863081" cy="24867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numéro de diapositive 15"/>
          <p:cNvSpPr>
            <a:spLocks noGrp="1"/>
          </p:cNvSpPr>
          <p:nvPr>
            <p:ph type="sldNum" sz="quarter" idx="12"/>
          </p:nvPr>
        </p:nvSpPr>
        <p:spPr/>
        <p:txBody>
          <a:bodyPr/>
          <a:lstStyle/>
          <a:p>
            <a:fld id="{05B3F2DF-40F8-4B97-9821-8B59CB7EA3C7}" type="slidenum">
              <a:rPr lang="fr-FR" smtClean="0"/>
              <a:t>1</a:t>
            </a:fld>
            <a:endParaRPr lang="fr-FR"/>
          </a:p>
        </p:txBody>
      </p:sp>
      <p:sp>
        <p:nvSpPr>
          <p:cNvPr id="5" name="Rectangle 3">
            <a:extLst>
              <a:ext uri="{FF2B5EF4-FFF2-40B4-BE49-F238E27FC236}">
                <a16:creationId xmlns:a16="http://schemas.microsoft.com/office/drawing/2014/main" id="{BCA19EA6-EF94-4E9C-B4A0-1EDF0FE986DF}"/>
              </a:ext>
            </a:extLst>
          </p:cNvPr>
          <p:cNvSpPr>
            <a:spLocks noChangeArrowheads="1"/>
          </p:cNvSpPr>
          <p:nvPr/>
        </p:nvSpPr>
        <p:spPr bwMode="auto">
          <a:xfrm>
            <a:off x="3785219" y="1901302"/>
            <a:ext cx="58657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solidFill>
                  <a:srgbClr val="26282A"/>
                </a:solidFill>
                <a:effectLst/>
                <a:latin typeface="Helvetica Neue"/>
              </a:rPr>
              <a:t>CONFÉRENCE ELECTRICITÉ ET RENOUVELABLES</a:t>
            </a:r>
            <a:endParaRPr kumimoji="0" lang="fr-FR" altLang="fr-FR" sz="4400" b="1" i="0" u="none" strike="noStrike" cap="none" normalizeH="0" baseline="0" dirty="0">
              <a:ln>
                <a:noFill/>
              </a:ln>
              <a:solidFill>
                <a:schemeClr val="tx1"/>
              </a:solidFill>
              <a:effectLst/>
              <a:latin typeface="Arial" panose="020B0604020202020204" pitchFamily="34" charset="0"/>
            </a:endParaRPr>
          </a:p>
        </p:txBody>
      </p:sp>
      <p:pic>
        <p:nvPicPr>
          <p:cNvPr id="1029" name="Image 1">
            <a:extLst>
              <a:ext uri="{FF2B5EF4-FFF2-40B4-BE49-F238E27FC236}">
                <a16:creationId xmlns:a16="http://schemas.microsoft.com/office/drawing/2014/main" id="{CA15EEA1-8948-4BC6-8F8C-419E884063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073" y="44519"/>
            <a:ext cx="11904918" cy="149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7569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05B3F2DF-40F8-4B97-9821-8B59CB7EA3C7}" type="slidenum">
              <a:rPr lang="fr-FR" smtClean="0"/>
              <a:t>2</a:t>
            </a:fld>
            <a:endParaRPr lang="fr-FR"/>
          </a:p>
        </p:txBody>
      </p:sp>
      <p:sp>
        <p:nvSpPr>
          <p:cNvPr id="5" name="Rectangle 4"/>
          <p:cNvSpPr/>
          <p:nvPr/>
        </p:nvSpPr>
        <p:spPr>
          <a:xfrm>
            <a:off x="180752" y="0"/>
            <a:ext cx="12011247" cy="649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000" b="1" dirty="0">
                <a:solidFill>
                  <a:schemeClr val="bg1"/>
                </a:solidFill>
                <a:latin typeface="Bahnschrift" panose="020B0502040204020203" pitchFamily="34" charset="0"/>
              </a:rPr>
              <a:t>SOMMAIRE</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85" y="10634"/>
            <a:ext cx="733176" cy="643506"/>
          </a:xfrm>
          <a:prstGeom prst="rect">
            <a:avLst/>
          </a:prstGeom>
        </p:spPr>
      </p:pic>
      <p:sp>
        <p:nvSpPr>
          <p:cNvPr id="10" name="Rectangle 9">
            <a:extLst>
              <a:ext uri="{FF2B5EF4-FFF2-40B4-BE49-F238E27FC236}">
                <a16:creationId xmlns:a16="http://schemas.microsoft.com/office/drawing/2014/main" id="{9DBBE7C4-5252-483A-AB46-5F9A1198F902}"/>
              </a:ext>
            </a:extLst>
          </p:cNvPr>
          <p:cNvSpPr>
            <a:spLocks noChangeAspect="1"/>
          </p:cNvSpPr>
          <p:nvPr/>
        </p:nvSpPr>
        <p:spPr>
          <a:xfrm>
            <a:off x="191385" y="854648"/>
            <a:ext cx="4999734" cy="4942868"/>
          </a:xfrm>
          <a:prstGeom prst="rect">
            <a:avLst/>
          </a:prstGeom>
          <a:blipFill>
            <a:blip r:embed="rId3"/>
            <a:srcRect/>
            <a:stretch>
              <a:fillRect r="-128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anchor="ctr"/>
          <a:lstStyle/>
          <a:p>
            <a:pPr algn="ctr" eaLnBrk="1" hangingPunct="1">
              <a:defRPr/>
            </a:pPr>
            <a:endParaRPr lang="en-US" dirty="0"/>
          </a:p>
        </p:txBody>
      </p:sp>
      <p:sp>
        <p:nvSpPr>
          <p:cNvPr id="11" name="Rectangle 10"/>
          <p:cNvSpPr/>
          <p:nvPr/>
        </p:nvSpPr>
        <p:spPr>
          <a:xfrm>
            <a:off x="5590032" y="1651555"/>
            <a:ext cx="5821680" cy="2862322"/>
          </a:xfrm>
          <a:prstGeom prst="rect">
            <a:avLst/>
          </a:prstGeom>
        </p:spPr>
        <p:txBody>
          <a:bodyPr wrap="square">
            <a:spAutoFit/>
          </a:bodyPr>
          <a:lstStyle/>
          <a:p>
            <a:pPr>
              <a:lnSpc>
                <a:spcPct val="200000"/>
              </a:lnSpc>
            </a:pPr>
            <a:r>
              <a:rPr lang="fr-FR" dirty="0"/>
              <a:t>Introduction</a:t>
            </a:r>
            <a:br>
              <a:rPr lang="fr-FR" dirty="0"/>
            </a:br>
            <a:r>
              <a:rPr lang="fr-FR" dirty="0"/>
              <a:t>I. Situation énergétique en Afrique ;</a:t>
            </a:r>
          </a:p>
          <a:p>
            <a:pPr>
              <a:lnSpc>
                <a:spcPct val="200000"/>
              </a:lnSpc>
            </a:pPr>
            <a:r>
              <a:rPr lang="fr-FR" dirty="0"/>
              <a:t>II. Projets du secteur de l'énergie;</a:t>
            </a:r>
          </a:p>
          <a:p>
            <a:pPr>
              <a:lnSpc>
                <a:spcPct val="200000"/>
              </a:lnSpc>
            </a:pPr>
            <a:r>
              <a:rPr lang="fr-FR" dirty="0"/>
              <a:t>III. Opportunités d'emploi au profit des jeunes</a:t>
            </a:r>
          </a:p>
          <a:p>
            <a:pPr>
              <a:lnSpc>
                <a:spcPct val="200000"/>
              </a:lnSpc>
            </a:pPr>
            <a:r>
              <a:rPr lang="fr-FR" dirty="0"/>
              <a:t>Conclusion</a:t>
            </a: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2625" y="5114925"/>
            <a:ext cx="2619375" cy="1743075"/>
          </a:xfrm>
          <a:prstGeom prst="rect">
            <a:avLst/>
          </a:prstGeom>
        </p:spPr>
      </p:pic>
    </p:spTree>
    <p:extLst>
      <p:ext uri="{BB962C8B-B14F-4D97-AF65-F5344CB8AC3E}">
        <p14:creationId xmlns:p14="http://schemas.microsoft.com/office/powerpoint/2010/main" val="2852225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05B3F2DF-40F8-4B97-9821-8B59CB7EA3C7}" type="slidenum">
              <a:rPr lang="fr-FR" smtClean="0"/>
              <a:t>3</a:t>
            </a:fld>
            <a:endParaRPr lang="fr-FR"/>
          </a:p>
        </p:txBody>
      </p:sp>
      <p:sp>
        <p:nvSpPr>
          <p:cNvPr id="5" name="Rectangle 4"/>
          <p:cNvSpPr/>
          <p:nvPr/>
        </p:nvSpPr>
        <p:spPr>
          <a:xfrm>
            <a:off x="180752" y="0"/>
            <a:ext cx="12011247" cy="649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000" b="1" dirty="0">
                <a:solidFill>
                  <a:schemeClr val="bg1"/>
                </a:solidFill>
                <a:latin typeface="Bahnschrift" panose="020B0502040204020203" pitchFamily="34" charset="0"/>
              </a:rPr>
              <a:t>Situation Energétique en Afrique </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85" y="10634"/>
            <a:ext cx="733176" cy="643506"/>
          </a:xfrm>
          <a:prstGeom prst="rect">
            <a:avLst/>
          </a:prstGeom>
        </p:spPr>
      </p:pic>
      <p:sp>
        <p:nvSpPr>
          <p:cNvPr id="3" name="Rectangle 2">
            <a:extLst>
              <a:ext uri="{FF2B5EF4-FFF2-40B4-BE49-F238E27FC236}">
                <a16:creationId xmlns:a16="http://schemas.microsoft.com/office/drawing/2014/main" id="{981363D3-9406-4236-8FCD-A422E3AE9397}"/>
              </a:ext>
            </a:extLst>
          </p:cNvPr>
          <p:cNvSpPr/>
          <p:nvPr/>
        </p:nvSpPr>
        <p:spPr>
          <a:xfrm>
            <a:off x="1815162" y="1305341"/>
            <a:ext cx="9144386" cy="4801314"/>
          </a:xfrm>
          <a:prstGeom prst="rect">
            <a:avLst/>
          </a:prstGeom>
        </p:spPr>
        <p:txBody>
          <a:bodyPr wrap="square">
            <a:spAutoFit/>
          </a:bodyPr>
          <a:lstStyle/>
          <a:p>
            <a:pPr marL="285750" indent="-285750">
              <a:buFont typeface="Wingdings" panose="05000000000000000000" pitchFamily="2" charset="2"/>
              <a:buChar char="ü"/>
            </a:pPr>
            <a:r>
              <a:rPr lang="fr-FR" dirty="0"/>
              <a:t>2018: 1,3 milliard d’habitants (1,1 milliard dans l’Afrique sub-saharienne) en Afrique, soit 17% de la population mondiale;</a:t>
            </a:r>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r>
              <a:rPr lang="fr-FR" dirty="0"/>
              <a:t>Faible consommation énergétique 6% de l’énergie mondiale,  3% pour l’électricité;</a:t>
            </a:r>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r>
              <a:rPr lang="fr-FR" dirty="0"/>
              <a:t>Dichotomie en Nord et Sud en Afrique</a:t>
            </a:r>
          </a:p>
          <a:p>
            <a:pPr lvl="1"/>
            <a:endParaRPr lang="fr-FR" dirty="0"/>
          </a:p>
          <a:p>
            <a:pPr marL="742950" lvl="1" indent="-285750">
              <a:buFont typeface="Wingdings" panose="05000000000000000000" pitchFamily="2" charset="2"/>
              <a:buChar char="§"/>
            </a:pPr>
            <a:r>
              <a:rPr lang="fr-FR" b="1" dirty="0">
                <a:solidFill>
                  <a:srgbClr val="FF0000"/>
                </a:solidFill>
              </a:rPr>
              <a:t>600 millions d’habitants de l’Afrique sub-saharienne n’ont pas encore accès à l’électricité;</a:t>
            </a:r>
          </a:p>
          <a:p>
            <a:pPr marL="742950" lvl="1" indent="-285750">
              <a:buFont typeface="Wingdings" panose="05000000000000000000" pitchFamily="2" charset="2"/>
              <a:buChar char="§"/>
            </a:pPr>
            <a:endParaRPr lang="fr-FR" dirty="0"/>
          </a:p>
          <a:p>
            <a:pPr marL="742950" lvl="1" indent="-285750">
              <a:buFont typeface="Wingdings" panose="05000000000000000000" pitchFamily="2" charset="2"/>
              <a:buChar char="§"/>
            </a:pPr>
            <a:r>
              <a:rPr lang="fr-FR" b="1" dirty="0">
                <a:solidFill>
                  <a:srgbClr val="00B050"/>
                </a:solidFill>
              </a:rPr>
              <a:t>L’Afrique du Nord est totalement électrifiée</a:t>
            </a:r>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r>
              <a:rPr lang="fr-FR" dirty="0"/>
              <a:t>Efforts d’accès universel à l’électricité sont concurrencés par la démographie avec ses corolaires: urbanisation, etc.</a:t>
            </a:r>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r>
              <a:rPr lang="fr-FR" dirty="0"/>
              <a:t>Afrique devrait compter près de 2,5 milliards d’habitants en 2050</a:t>
            </a:r>
          </a:p>
        </p:txBody>
      </p:sp>
    </p:spTree>
    <p:extLst>
      <p:ext uri="{BB962C8B-B14F-4D97-AF65-F5344CB8AC3E}">
        <p14:creationId xmlns:p14="http://schemas.microsoft.com/office/powerpoint/2010/main" val="1932321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05B3F2DF-40F8-4B97-9821-8B59CB7EA3C7}" type="slidenum">
              <a:rPr lang="fr-FR" smtClean="0"/>
              <a:t>4</a:t>
            </a:fld>
            <a:endParaRPr lang="fr-FR"/>
          </a:p>
        </p:txBody>
      </p:sp>
      <p:sp>
        <p:nvSpPr>
          <p:cNvPr id="5" name="Rectangle 4"/>
          <p:cNvSpPr/>
          <p:nvPr/>
        </p:nvSpPr>
        <p:spPr>
          <a:xfrm>
            <a:off x="180752" y="0"/>
            <a:ext cx="12011247" cy="649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000" b="1" dirty="0">
                <a:solidFill>
                  <a:schemeClr val="bg1"/>
                </a:solidFill>
                <a:latin typeface="Bahnschrift" panose="020B0502040204020203" pitchFamily="34" charset="0"/>
              </a:rPr>
              <a:t>Situation Energétique au Bénin</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85" y="10634"/>
            <a:ext cx="733176" cy="643506"/>
          </a:xfrm>
          <a:prstGeom prst="rect">
            <a:avLst/>
          </a:prstGeom>
        </p:spPr>
      </p:pic>
      <p:sp>
        <p:nvSpPr>
          <p:cNvPr id="10" name="Rectangle 9"/>
          <p:cNvSpPr/>
          <p:nvPr/>
        </p:nvSpPr>
        <p:spPr>
          <a:xfrm>
            <a:off x="1591942" y="1249922"/>
            <a:ext cx="5159847" cy="4872231"/>
          </a:xfrm>
          <a:prstGeom prst="rect">
            <a:avLst/>
          </a:prstGeom>
          <a:solidFill>
            <a:schemeClr val="accent2">
              <a:lumMod val="20000"/>
              <a:lumOff val="80000"/>
            </a:schemeClr>
          </a:solidFill>
        </p:spPr>
        <p:txBody>
          <a:bodyPr wrap="square">
            <a:spAutoFit/>
          </a:bodyPr>
          <a:lstStyle/>
          <a:p>
            <a:pPr algn="ctr">
              <a:lnSpc>
                <a:spcPct val="107000"/>
              </a:lnSpc>
              <a:spcAft>
                <a:spcPts val="800"/>
              </a:spcAft>
            </a:pPr>
            <a:r>
              <a:rPr lang="fr-FR" sz="2000" b="1" dirty="0">
                <a:solidFill>
                  <a:srgbClr val="FF0000"/>
                </a:solidFill>
                <a:latin typeface="Bahnschrift" panose="020B0502040204020203" pitchFamily="34" charset="0"/>
                <a:ea typeface="Calibri" panose="020F0502020204030204" pitchFamily="34" charset="0"/>
                <a:cs typeface="Times New Roman" panose="02020603050405020304" pitchFamily="18" charset="0"/>
              </a:rPr>
              <a:t>Avant avril 2016</a:t>
            </a:r>
          </a:p>
          <a:p>
            <a:pPr marL="342900" indent="-342900" algn="just">
              <a:spcAft>
                <a:spcPts val="800"/>
              </a:spcAft>
              <a:buFont typeface="Wingdings" panose="05000000000000000000" pitchFamily="2" charset="2"/>
              <a:buChar char="ü"/>
            </a:pPr>
            <a:r>
              <a:rPr lang="fr-FR" altLang="fr-FR" sz="2000" dirty="0">
                <a:latin typeface="Arial" panose="020B0604020202020204" pitchFamily="34" charset="0"/>
                <a:cs typeface="Arial" panose="020B0604020202020204" pitchFamily="34" charset="0"/>
              </a:rPr>
              <a:t>Crises énergétiques récurrentes par délestage à long terme; </a:t>
            </a:r>
          </a:p>
          <a:p>
            <a:pPr marL="342900" indent="-342900" algn="just">
              <a:spcAft>
                <a:spcPts val="800"/>
              </a:spcAft>
              <a:buFont typeface="Wingdings" panose="05000000000000000000" pitchFamily="2" charset="2"/>
              <a:buChar char="ü"/>
            </a:pPr>
            <a:endParaRPr lang="fr-FR" altLang="fr-FR" sz="2000" dirty="0">
              <a:latin typeface="Arial" panose="020B0604020202020204" pitchFamily="34" charset="0"/>
              <a:cs typeface="Arial" panose="020B0604020202020204" pitchFamily="34" charset="0"/>
            </a:endParaRPr>
          </a:p>
          <a:p>
            <a:pPr marL="342900" indent="-342900" algn="just">
              <a:spcAft>
                <a:spcPts val="800"/>
              </a:spcAft>
              <a:buFont typeface="Wingdings" panose="05000000000000000000" pitchFamily="2" charset="2"/>
              <a:buChar char="ü"/>
            </a:pPr>
            <a:r>
              <a:rPr lang="fr-FR" altLang="fr-FR" sz="2000" dirty="0">
                <a:latin typeface="Arial" panose="020B0604020202020204" pitchFamily="34" charset="0"/>
                <a:cs typeface="Arial" panose="020B0604020202020204" pitchFamily="34" charset="0"/>
              </a:rPr>
              <a:t>Coupures intempestives et chutes de tension; </a:t>
            </a:r>
          </a:p>
          <a:p>
            <a:pPr marL="342900" indent="-342900" algn="just">
              <a:spcAft>
                <a:spcPts val="800"/>
              </a:spcAft>
              <a:buFont typeface="Wingdings" panose="05000000000000000000" pitchFamily="2" charset="2"/>
              <a:buChar char="ü"/>
            </a:pPr>
            <a:endParaRPr lang="fr-FR" altLang="fr-FR" sz="2000" dirty="0">
              <a:latin typeface="Arial" panose="020B0604020202020204" pitchFamily="34" charset="0"/>
              <a:cs typeface="Arial" panose="020B0604020202020204" pitchFamily="34" charset="0"/>
            </a:endParaRPr>
          </a:p>
          <a:p>
            <a:pPr marL="342900" indent="-342900" algn="just">
              <a:spcAft>
                <a:spcPts val="800"/>
              </a:spcAft>
              <a:buFont typeface="Wingdings" panose="05000000000000000000" pitchFamily="2" charset="2"/>
              <a:buChar char="ü"/>
            </a:pPr>
            <a:r>
              <a:rPr lang="fr-FR" altLang="fr-FR" sz="2000" dirty="0">
                <a:latin typeface="Arial" panose="020B0604020202020204" pitchFamily="34" charset="0"/>
                <a:cs typeface="Arial" panose="020B0604020202020204" pitchFamily="34" charset="0"/>
              </a:rPr>
              <a:t>Plus de 95% d'approvisionnement en électricité de l'étranger; </a:t>
            </a:r>
          </a:p>
          <a:p>
            <a:pPr marL="342900" indent="-342900" algn="just">
              <a:spcAft>
                <a:spcPts val="800"/>
              </a:spcAft>
              <a:buFont typeface="Wingdings" panose="05000000000000000000" pitchFamily="2" charset="2"/>
              <a:buChar char="ü"/>
            </a:pPr>
            <a:endParaRPr lang="fr-FR" altLang="fr-FR" sz="2000" dirty="0">
              <a:latin typeface="Arial" panose="020B0604020202020204" pitchFamily="34" charset="0"/>
              <a:cs typeface="Arial" panose="020B0604020202020204" pitchFamily="34" charset="0"/>
            </a:endParaRPr>
          </a:p>
          <a:p>
            <a:pPr marL="342900" indent="-342900" algn="just">
              <a:spcAft>
                <a:spcPts val="800"/>
              </a:spcAft>
              <a:buFont typeface="Wingdings" panose="05000000000000000000" pitchFamily="2" charset="2"/>
              <a:buChar char="ü"/>
            </a:pPr>
            <a:r>
              <a:rPr lang="fr-FR" altLang="fr-FR" sz="2000" dirty="0">
                <a:latin typeface="Arial" panose="020B0604020202020204" pitchFamily="34" charset="0"/>
                <a:cs typeface="Arial" panose="020B0604020202020204" pitchFamily="34" charset="0"/>
              </a:rPr>
              <a:t>Absence de cadre réglementaire attractif </a:t>
            </a:r>
            <a:r>
              <a:rPr lang="fr-FR" altLang="fr-FR" sz="2000" dirty="0" err="1">
                <a:latin typeface="Arial" panose="020B0604020202020204" pitchFamily="34" charset="0"/>
                <a:cs typeface="Arial" panose="020B0604020202020204" pitchFamily="34" charset="0"/>
              </a:rPr>
              <a:t>etc</a:t>
            </a:r>
            <a:r>
              <a:rPr lang="fr-FR" altLang="fr-FR" sz="2000" dirty="0">
                <a:latin typeface="Arial" panose="020B0604020202020204" pitchFamily="34" charset="0"/>
                <a:cs typeface="Arial" panose="020B0604020202020204" pitchFamily="34" charset="0"/>
              </a:rPr>
              <a:t> .. </a:t>
            </a:r>
          </a:p>
          <a:p>
            <a:pPr algn="just">
              <a:lnSpc>
                <a:spcPct val="107000"/>
              </a:lnSpc>
              <a:spcAft>
                <a:spcPts val="800"/>
              </a:spcAft>
            </a:pPr>
            <a:endParaRPr lang="fr-FR" altLang="fr-FR" sz="1600" dirty="0">
              <a:latin typeface="Arial" panose="020B0604020202020204" pitchFamily="34" charset="0"/>
            </a:endParaRPr>
          </a:p>
        </p:txBody>
      </p:sp>
      <p:sp>
        <p:nvSpPr>
          <p:cNvPr id="12" name="Rectangle 11">
            <a:extLst>
              <a:ext uri="{FF2B5EF4-FFF2-40B4-BE49-F238E27FC236}">
                <a16:creationId xmlns:a16="http://schemas.microsoft.com/office/drawing/2014/main" id="{5378D9B1-9F35-42B0-B533-5A6FE7C42574}"/>
              </a:ext>
            </a:extLst>
          </p:cNvPr>
          <p:cNvSpPr/>
          <p:nvPr/>
        </p:nvSpPr>
        <p:spPr>
          <a:xfrm>
            <a:off x="7032153" y="1249922"/>
            <a:ext cx="4628036" cy="4304127"/>
          </a:xfrm>
          <a:prstGeom prst="rect">
            <a:avLst/>
          </a:prstGeom>
          <a:solidFill>
            <a:schemeClr val="accent2">
              <a:lumMod val="20000"/>
              <a:lumOff val="80000"/>
            </a:schemeClr>
          </a:solidFill>
        </p:spPr>
        <p:txBody>
          <a:bodyPr wrap="square">
            <a:spAutoFit/>
          </a:bodyPr>
          <a:lstStyle/>
          <a:p>
            <a:pPr algn="ctr">
              <a:lnSpc>
                <a:spcPct val="107000"/>
              </a:lnSpc>
              <a:spcAft>
                <a:spcPts val="800"/>
              </a:spcAft>
            </a:pPr>
            <a:r>
              <a:rPr lang="fr-FR" sz="2000" b="1" dirty="0">
                <a:solidFill>
                  <a:srgbClr val="00B050"/>
                </a:solidFill>
                <a:latin typeface="Bahnschrift" panose="020B0502040204020203" pitchFamily="34" charset="0"/>
                <a:ea typeface="Calibri" panose="020F0502020204030204" pitchFamily="34" charset="0"/>
                <a:cs typeface="Times New Roman" panose="02020603050405020304" pitchFamily="18" charset="0"/>
              </a:rPr>
              <a:t>A partir d’avril 2016 </a:t>
            </a:r>
          </a:p>
          <a:p>
            <a:pPr marL="342900" indent="-342900">
              <a:spcAft>
                <a:spcPts val="800"/>
              </a:spcAft>
              <a:buFont typeface="Wingdings" panose="05000000000000000000" pitchFamily="2" charset="2"/>
              <a:buChar char="ü"/>
            </a:pPr>
            <a:r>
              <a:rPr lang="fr-FR" altLang="fr-FR" sz="2000" dirty="0">
                <a:latin typeface="Arial" panose="020B0604020202020204" pitchFamily="34" charset="0"/>
                <a:cs typeface="Arial" panose="020B0604020202020204" pitchFamily="34" charset="0"/>
              </a:rPr>
              <a:t>Forte volonté politique </a:t>
            </a:r>
          </a:p>
          <a:p>
            <a:pPr marL="342900" indent="-342900">
              <a:spcAft>
                <a:spcPts val="800"/>
              </a:spcAft>
              <a:buFont typeface="Wingdings" panose="05000000000000000000" pitchFamily="2" charset="2"/>
              <a:buChar char="ü"/>
            </a:pPr>
            <a:r>
              <a:rPr lang="fr-FR" altLang="fr-FR" sz="2000" dirty="0">
                <a:latin typeface="Arial" panose="020B0604020202020204" pitchFamily="34" charset="0"/>
                <a:cs typeface="Arial" panose="020B0604020202020204" pitchFamily="34" charset="0"/>
              </a:rPr>
              <a:t>Priorisation du secteur de l’énergie dans le Programme d’Action du </a:t>
            </a:r>
            <a:r>
              <a:rPr lang="fr-FR" altLang="fr-FR" sz="2000" dirty="0" err="1">
                <a:latin typeface="Arial" panose="020B0604020202020204" pitchFamily="34" charset="0"/>
                <a:cs typeface="Arial" panose="020B0604020202020204" pitchFamily="34" charset="0"/>
              </a:rPr>
              <a:t>GoB</a:t>
            </a:r>
            <a:r>
              <a:rPr lang="fr-FR" altLang="fr-FR" sz="2000" dirty="0">
                <a:latin typeface="Arial" panose="020B0604020202020204" pitchFamily="34" charset="0"/>
                <a:cs typeface="Arial" panose="020B0604020202020204" pitchFamily="34" charset="0"/>
              </a:rPr>
              <a:t>:</a:t>
            </a:r>
          </a:p>
          <a:p>
            <a:pPr marL="800100" lvl="1" indent="-342900">
              <a:lnSpc>
                <a:spcPct val="107000"/>
              </a:lnSpc>
              <a:spcAft>
                <a:spcPts val="800"/>
              </a:spcAft>
              <a:buFont typeface="Wingdings" panose="05000000000000000000" pitchFamily="2" charset="2"/>
              <a:buChar char="§"/>
            </a:pPr>
            <a:r>
              <a:rPr lang="fr-FR" dirty="0">
                <a:latin typeface="Arial" panose="020B0604020202020204" pitchFamily="34" charset="0"/>
                <a:cs typeface="Arial" panose="020B0604020202020204" pitchFamily="34" charset="0"/>
              </a:rPr>
              <a:t>Modernisation et extension filière thermique </a:t>
            </a:r>
          </a:p>
          <a:p>
            <a:pPr marL="800100" lvl="1" indent="-342900">
              <a:lnSpc>
                <a:spcPct val="107000"/>
              </a:lnSpc>
              <a:spcAft>
                <a:spcPts val="800"/>
              </a:spcAft>
              <a:buFont typeface="Wingdings" panose="05000000000000000000" pitchFamily="2" charset="2"/>
              <a:buChar char="§"/>
            </a:pPr>
            <a:r>
              <a:rPr lang="fr-FR" dirty="0">
                <a:latin typeface="Arial" panose="020B0604020202020204" pitchFamily="34" charset="0"/>
                <a:cs typeface="Arial" panose="020B0604020202020204" pitchFamily="34" charset="0"/>
              </a:rPr>
              <a:t>Booster les énergies renouvelables</a:t>
            </a:r>
          </a:p>
          <a:p>
            <a:pPr marL="800100" lvl="1" indent="-342900">
              <a:lnSpc>
                <a:spcPct val="107000"/>
              </a:lnSpc>
              <a:spcAft>
                <a:spcPts val="800"/>
              </a:spcAft>
              <a:buFont typeface="Wingdings" panose="05000000000000000000" pitchFamily="2" charset="2"/>
              <a:buChar char="§"/>
            </a:pPr>
            <a:r>
              <a:rPr lang="fr-FR" dirty="0">
                <a:latin typeface="Arial" panose="020B0604020202020204" pitchFamily="34" charset="0"/>
                <a:cs typeface="Arial" panose="020B0604020202020204" pitchFamily="34" charset="0"/>
              </a:rPr>
              <a:t>Restructuration de l’opérateur national et son réseau</a:t>
            </a:r>
          </a:p>
          <a:p>
            <a:pPr marL="800100" lvl="1" indent="-342900">
              <a:spcAft>
                <a:spcPts val="800"/>
              </a:spcAft>
              <a:buFont typeface="Wingdings" panose="05000000000000000000" pitchFamily="2" charset="2"/>
              <a:buChar char="§"/>
            </a:pPr>
            <a:r>
              <a:rPr lang="fr-FR" dirty="0">
                <a:latin typeface="Arial" panose="020B0604020202020204" pitchFamily="34" charset="0"/>
                <a:cs typeface="Arial" panose="020B0604020202020204" pitchFamily="34" charset="0"/>
              </a:rPr>
              <a:t>Développer l’efficacité énergétique et la maîtrise de l’énergie </a:t>
            </a:r>
          </a:p>
        </p:txBody>
      </p:sp>
    </p:spTree>
    <p:extLst>
      <p:ext uri="{BB962C8B-B14F-4D97-AF65-F5344CB8AC3E}">
        <p14:creationId xmlns:p14="http://schemas.microsoft.com/office/powerpoint/2010/main" val="2254002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05B3F2DF-40F8-4B97-9821-8B59CB7EA3C7}" type="slidenum">
              <a:rPr lang="fr-FR" smtClean="0"/>
              <a:t>5</a:t>
            </a:fld>
            <a:endParaRPr lang="fr-FR"/>
          </a:p>
        </p:txBody>
      </p:sp>
      <p:sp>
        <p:nvSpPr>
          <p:cNvPr id="5" name="Rectangle 4"/>
          <p:cNvSpPr/>
          <p:nvPr/>
        </p:nvSpPr>
        <p:spPr>
          <a:xfrm>
            <a:off x="180752" y="0"/>
            <a:ext cx="12011247" cy="649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000" b="1" dirty="0">
                <a:solidFill>
                  <a:schemeClr val="bg1"/>
                </a:solidFill>
                <a:latin typeface="Bahnschrift" panose="020B0502040204020203" pitchFamily="34" charset="0"/>
              </a:rPr>
              <a:t>Situation Energétique au Bénin:</a:t>
            </a:r>
            <a:endParaRPr lang="fr-FR" sz="3000" b="1" dirty="0">
              <a:solidFill>
                <a:srgbClr val="00B050"/>
              </a:solidFill>
              <a:latin typeface="Bahnschrift" panose="020B0502040204020203" pitchFamily="34" charset="0"/>
              <a:cs typeface="Times New Roman" panose="02020603050405020304" pitchFamily="18" charset="0"/>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85" y="10634"/>
            <a:ext cx="733176" cy="643506"/>
          </a:xfrm>
          <a:prstGeom prst="rect">
            <a:avLst/>
          </a:prstGeom>
        </p:spPr>
      </p:pic>
      <p:sp>
        <p:nvSpPr>
          <p:cNvPr id="10" name="Rectangle 9"/>
          <p:cNvSpPr/>
          <p:nvPr/>
        </p:nvSpPr>
        <p:spPr>
          <a:xfrm>
            <a:off x="1512428" y="1164197"/>
            <a:ext cx="5206425" cy="5406608"/>
          </a:xfrm>
          <a:prstGeom prst="rect">
            <a:avLst/>
          </a:prstGeom>
          <a:solidFill>
            <a:schemeClr val="accent2">
              <a:lumMod val="20000"/>
              <a:lumOff val="80000"/>
            </a:schemeClr>
          </a:solidFill>
        </p:spPr>
        <p:txBody>
          <a:bodyPr wrap="square">
            <a:spAutoFit/>
          </a:bodyPr>
          <a:lstStyle/>
          <a:p>
            <a:pPr algn="ctr">
              <a:spcAft>
                <a:spcPts val="800"/>
              </a:spcAft>
            </a:pPr>
            <a:r>
              <a:rPr lang="fr-FR" sz="2000" b="1" dirty="0">
                <a:solidFill>
                  <a:srgbClr val="00B050"/>
                </a:solidFill>
                <a:latin typeface="Bahnschrift" panose="020B0502040204020203" pitchFamily="34" charset="0"/>
                <a:cs typeface="Times New Roman" panose="02020603050405020304" pitchFamily="18" charset="0"/>
              </a:rPr>
              <a:t>Résultats</a:t>
            </a:r>
            <a:endParaRPr lang="fr-FR" altLang="fr-FR" sz="1600" dirty="0">
              <a:latin typeface="Arial" panose="020B0604020202020204" pitchFamily="34" charset="0"/>
              <a:cs typeface="Arial" panose="020B0604020202020204" pitchFamily="34" charset="0"/>
            </a:endParaRPr>
          </a:p>
          <a:p>
            <a:pPr marL="342900" indent="-342900" algn="just">
              <a:spcAft>
                <a:spcPts val="800"/>
              </a:spcAft>
              <a:buFont typeface="Wingdings" panose="05000000000000000000" pitchFamily="2" charset="2"/>
              <a:buChar char="ü"/>
            </a:pPr>
            <a:r>
              <a:rPr lang="fr-FR" altLang="fr-FR" sz="1600" dirty="0">
                <a:latin typeface="Arial" panose="020B0604020202020204" pitchFamily="34" charset="0"/>
                <a:cs typeface="Arial" panose="020B0604020202020204" pitchFamily="34" charset="0"/>
              </a:rPr>
              <a:t>Production locale de 0 à 180 MW Aucune puissance locative à partir du quatrième trimestre de 2019 ; </a:t>
            </a:r>
          </a:p>
          <a:p>
            <a:pPr marL="342900" indent="-342900" algn="just">
              <a:spcAft>
                <a:spcPts val="800"/>
              </a:spcAft>
              <a:buFont typeface="Wingdings" panose="05000000000000000000" pitchFamily="2" charset="2"/>
              <a:buChar char="ü"/>
            </a:pPr>
            <a:r>
              <a:rPr lang="fr-FR" altLang="fr-FR" sz="1600" dirty="0">
                <a:latin typeface="Arial" panose="020B0604020202020204" pitchFamily="34" charset="0"/>
                <a:cs typeface="Arial" panose="020B0604020202020204" pitchFamily="34" charset="0"/>
              </a:rPr>
              <a:t>Les lignes haute et basse tension ont augmenté respectivement (+63%) et (+ 24%) </a:t>
            </a:r>
          </a:p>
          <a:p>
            <a:pPr marL="342900" indent="-342900" algn="just">
              <a:spcAft>
                <a:spcPts val="800"/>
              </a:spcAft>
              <a:buFont typeface="Wingdings" panose="05000000000000000000" pitchFamily="2" charset="2"/>
              <a:buChar char="ü"/>
            </a:pPr>
            <a:r>
              <a:rPr lang="fr-FR" altLang="fr-FR" sz="1600" dirty="0">
                <a:latin typeface="Arial" panose="020B0604020202020204" pitchFamily="34" charset="0"/>
                <a:cs typeface="Arial" panose="020B0604020202020204" pitchFamily="34" charset="0"/>
              </a:rPr>
              <a:t>Le nombre de clients passe de 535 628 à 670 000 (+ 25%) </a:t>
            </a:r>
          </a:p>
          <a:p>
            <a:pPr marL="342900" indent="-342900" algn="just">
              <a:spcAft>
                <a:spcPts val="800"/>
              </a:spcAft>
              <a:buFont typeface="Wingdings" panose="05000000000000000000" pitchFamily="2" charset="2"/>
              <a:buChar char="ü"/>
            </a:pPr>
            <a:r>
              <a:rPr lang="fr-FR" altLang="fr-FR" sz="1600" dirty="0">
                <a:latin typeface="Arial" panose="020B0604020202020204" pitchFamily="34" charset="0"/>
                <a:cs typeface="Arial" panose="020B0604020202020204" pitchFamily="34" charset="0"/>
              </a:rPr>
              <a:t>Nombre de zones électrifiées augmenté de 1775 à 2099 (+ 18%) </a:t>
            </a:r>
          </a:p>
          <a:p>
            <a:pPr marL="342900" indent="-342900" algn="just">
              <a:spcAft>
                <a:spcPts val="800"/>
              </a:spcAft>
              <a:buFont typeface="Wingdings" panose="05000000000000000000" pitchFamily="2" charset="2"/>
              <a:buChar char="ü"/>
            </a:pPr>
            <a:r>
              <a:rPr lang="fr-FR" altLang="fr-FR" sz="1600" dirty="0">
                <a:latin typeface="Arial" panose="020B0604020202020204" pitchFamily="34" charset="0"/>
                <a:cs typeface="Arial" panose="020B0604020202020204" pitchFamily="34" charset="0"/>
              </a:rPr>
              <a:t>Le temps moyen de coupure d'électricité a considérablement diminué, passant de plus de 75 h à moins de 13 h </a:t>
            </a:r>
          </a:p>
          <a:p>
            <a:pPr marL="342900" indent="-342900" algn="just">
              <a:spcAft>
                <a:spcPts val="800"/>
              </a:spcAft>
              <a:buFont typeface="Wingdings" panose="05000000000000000000" pitchFamily="2" charset="2"/>
              <a:buChar char="ü"/>
            </a:pPr>
            <a:r>
              <a:rPr lang="fr-FR" altLang="fr-FR" sz="1600" dirty="0">
                <a:latin typeface="Arial" panose="020B0604020202020204" pitchFamily="34" charset="0"/>
                <a:cs typeface="Arial" panose="020B0604020202020204" pitchFamily="34" charset="0"/>
              </a:rPr>
              <a:t>Le temps moyen de réparation en cas de panne a considérablement diminué de 10h à 2h </a:t>
            </a:r>
          </a:p>
          <a:p>
            <a:pPr marL="342900" indent="-342900" algn="just">
              <a:spcAft>
                <a:spcPts val="800"/>
              </a:spcAft>
              <a:buFont typeface="Wingdings" panose="05000000000000000000" pitchFamily="2" charset="2"/>
              <a:buChar char="ü"/>
            </a:pPr>
            <a:r>
              <a:rPr lang="fr-FR" altLang="fr-FR" sz="1600" dirty="0">
                <a:latin typeface="Arial" panose="020B0604020202020204" pitchFamily="34" charset="0"/>
                <a:cs typeface="Arial" panose="020B0604020202020204" pitchFamily="34" charset="0"/>
              </a:rPr>
              <a:t>Taux d'électrification moyen (+ 10%)</a:t>
            </a:r>
          </a:p>
          <a:p>
            <a:pPr marL="342900" indent="-342900" algn="just">
              <a:spcAft>
                <a:spcPts val="800"/>
              </a:spcAft>
              <a:buFont typeface="Wingdings" panose="05000000000000000000" pitchFamily="2" charset="2"/>
              <a:buChar char="ü"/>
            </a:pPr>
            <a:r>
              <a:rPr lang="fr-FR" altLang="fr-FR" sz="1600" dirty="0">
                <a:latin typeface="Arial" panose="020B0604020202020204" pitchFamily="34" charset="0"/>
                <a:cs typeface="Arial" panose="020B0604020202020204" pitchFamily="34" charset="0"/>
              </a:rPr>
              <a:t>Lancement de la construction de la centrale solaire de 25 MW</a:t>
            </a:r>
          </a:p>
        </p:txBody>
      </p:sp>
      <p:sp>
        <p:nvSpPr>
          <p:cNvPr id="14" name="Rectangle 13">
            <a:extLst>
              <a:ext uri="{FF2B5EF4-FFF2-40B4-BE49-F238E27FC236}">
                <a16:creationId xmlns:a16="http://schemas.microsoft.com/office/drawing/2014/main" id="{E3C4680A-6374-480E-B1FE-55D7A9BC8FEA}"/>
              </a:ext>
            </a:extLst>
          </p:cNvPr>
          <p:cNvSpPr/>
          <p:nvPr/>
        </p:nvSpPr>
        <p:spPr>
          <a:xfrm>
            <a:off x="6997149" y="1097937"/>
            <a:ext cx="4890052" cy="4914166"/>
          </a:xfrm>
          <a:prstGeom prst="rect">
            <a:avLst/>
          </a:prstGeom>
          <a:solidFill>
            <a:schemeClr val="accent2">
              <a:lumMod val="20000"/>
              <a:lumOff val="80000"/>
            </a:schemeClr>
          </a:solidFill>
        </p:spPr>
        <p:txBody>
          <a:bodyPr wrap="square">
            <a:spAutoFit/>
          </a:bodyPr>
          <a:lstStyle/>
          <a:p>
            <a:pPr algn="ctr">
              <a:spcAft>
                <a:spcPts val="800"/>
              </a:spcAft>
            </a:pPr>
            <a:r>
              <a:rPr lang="fr-FR" sz="2000" b="1" dirty="0">
                <a:solidFill>
                  <a:srgbClr val="00B050"/>
                </a:solidFill>
                <a:latin typeface="Bahnschrift" panose="020B0502040204020203" pitchFamily="34" charset="0"/>
                <a:cs typeface="Times New Roman" panose="02020603050405020304" pitchFamily="18" charset="0"/>
              </a:rPr>
              <a:t>Réforme</a:t>
            </a:r>
            <a:endParaRPr lang="fr-FR" altLang="fr-FR" sz="1600" dirty="0">
              <a:latin typeface="Arial" panose="020B0604020202020204" pitchFamily="34" charset="0"/>
              <a:cs typeface="Arial" panose="020B0604020202020204" pitchFamily="34" charset="0"/>
            </a:endParaRPr>
          </a:p>
          <a:p>
            <a:pPr marL="342900" indent="-342900" algn="just">
              <a:spcAft>
                <a:spcPts val="800"/>
              </a:spcAft>
              <a:buFont typeface="Wingdings" panose="05000000000000000000" pitchFamily="2" charset="2"/>
              <a:buChar char="ü"/>
            </a:pPr>
            <a:r>
              <a:rPr lang="fr-FR" altLang="fr-FR" sz="1600" dirty="0">
                <a:latin typeface="Arial" panose="020B0604020202020204" pitchFamily="34" charset="0"/>
                <a:cs typeface="Arial" panose="020B0604020202020204" pitchFamily="34" charset="0"/>
              </a:rPr>
              <a:t>Nouvelle loi portant Code de l’électricité; </a:t>
            </a:r>
          </a:p>
          <a:p>
            <a:pPr marL="342900" indent="-342900" algn="just">
              <a:spcAft>
                <a:spcPts val="800"/>
              </a:spcAft>
              <a:buFont typeface="Wingdings" panose="05000000000000000000" pitchFamily="2" charset="2"/>
              <a:buChar char="ü"/>
            </a:pPr>
            <a:r>
              <a:rPr lang="fr-FR" altLang="fr-FR" sz="1600" dirty="0">
                <a:latin typeface="Arial" panose="020B0604020202020204" pitchFamily="34" charset="0"/>
                <a:cs typeface="Arial" panose="020B0604020202020204" pitchFamily="34" charset="0"/>
              </a:rPr>
              <a:t>Politique d’électrification hors réseau</a:t>
            </a:r>
          </a:p>
          <a:p>
            <a:pPr marL="342900" indent="-342900" algn="just">
              <a:spcAft>
                <a:spcPts val="800"/>
              </a:spcAft>
              <a:buFont typeface="Wingdings" panose="05000000000000000000" pitchFamily="2" charset="2"/>
              <a:buChar char="ü"/>
            </a:pPr>
            <a:r>
              <a:rPr lang="fr-FR" altLang="fr-FR" sz="1600" dirty="0">
                <a:latin typeface="Arial" panose="020B0604020202020204" pitchFamily="34" charset="0"/>
                <a:cs typeface="Arial" panose="020B0604020202020204" pitchFamily="34" charset="0"/>
              </a:rPr>
              <a:t>Politique de développement des énergies renouvelables</a:t>
            </a:r>
          </a:p>
          <a:p>
            <a:pPr marL="342900" indent="-342900" algn="just">
              <a:spcAft>
                <a:spcPts val="800"/>
              </a:spcAft>
              <a:buFont typeface="Wingdings" panose="05000000000000000000" pitchFamily="2" charset="2"/>
              <a:buChar char="ü"/>
            </a:pPr>
            <a:r>
              <a:rPr lang="fr-FR" altLang="fr-FR" sz="1600" dirty="0">
                <a:latin typeface="Arial" panose="020B0604020202020204" pitchFamily="34" charset="0"/>
                <a:cs typeface="Arial" panose="020B0604020202020204" pitchFamily="34" charset="0"/>
              </a:rPr>
              <a:t>Généralisation des compteurs électriques à prépaiement, y compris dans l’administration publique</a:t>
            </a:r>
          </a:p>
          <a:p>
            <a:pPr marL="342900" indent="-342900" algn="just">
              <a:spcAft>
                <a:spcPts val="800"/>
              </a:spcAft>
              <a:buFont typeface="Wingdings" panose="05000000000000000000" pitchFamily="2" charset="2"/>
              <a:buChar char="ü"/>
            </a:pPr>
            <a:r>
              <a:rPr lang="fr-FR" altLang="fr-FR" sz="1600" dirty="0">
                <a:latin typeface="Arial" panose="020B0604020202020204" pitchFamily="34" charset="0"/>
                <a:cs typeface="Arial" panose="020B0604020202020204" pitchFamily="34" charset="0"/>
              </a:rPr>
              <a:t>Nouveau plan tarifaire devant assurer l’équilibre financier du secteur</a:t>
            </a:r>
          </a:p>
          <a:p>
            <a:pPr marL="342900" indent="-342900" algn="just">
              <a:spcAft>
                <a:spcPts val="800"/>
              </a:spcAft>
              <a:buFont typeface="Wingdings" panose="05000000000000000000" pitchFamily="2" charset="2"/>
              <a:buChar char="ü"/>
            </a:pPr>
            <a:r>
              <a:rPr lang="fr-FR" altLang="fr-FR" sz="1600" dirty="0">
                <a:latin typeface="Arial" panose="020B0604020202020204" pitchFamily="34" charset="0"/>
                <a:cs typeface="Arial" panose="020B0604020202020204" pitchFamily="34" charset="0"/>
              </a:rPr>
              <a:t>Amélioration de la société de distribution publique par: Renouveler le conseil d'administration</a:t>
            </a:r>
          </a:p>
          <a:p>
            <a:pPr marL="800100" lvl="1" indent="-342900" algn="just">
              <a:spcAft>
                <a:spcPts val="800"/>
              </a:spcAft>
              <a:buFont typeface="Wingdings" panose="05000000000000000000" pitchFamily="2" charset="2"/>
              <a:buChar char="§"/>
            </a:pPr>
            <a:r>
              <a:rPr lang="fr-FR" altLang="fr-FR" sz="1600" dirty="0">
                <a:latin typeface="Arial" panose="020B0604020202020204" pitchFamily="34" charset="0"/>
                <a:cs typeface="Arial" panose="020B0604020202020204" pitchFamily="34" charset="0"/>
              </a:rPr>
              <a:t>Délégation sa gestion</a:t>
            </a:r>
          </a:p>
          <a:p>
            <a:pPr marL="800100" lvl="1" indent="-342900" algn="just">
              <a:spcAft>
                <a:spcPts val="800"/>
              </a:spcAft>
              <a:buFont typeface="Wingdings" panose="05000000000000000000" pitchFamily="2" charset="2"/>
              <a:buChar char="§"/>
            </a:pPr>
            <a:r>
              <a:rPr lang="fr-FR" altLang="fr-FR" sz="1600" dirty="0">
                <a:latin typeface="Arial" panose="020B0604020202020204" pitchFamily="34" charset="0"/>
                <a:cs typeface="Arial" panose="020B0604020202020204" pitchFamily="34" charset="0"/>
              </a:rPr>
              <a:t>Loi sur les normes minimales et l'étiquetage des lampes et des climatiseurs </a:t>
            </a:r>
          </a:p>
        </p:txBody>
      </p:sp>
    </p:spTree>
    <p:extLst>
      <p:ext uri="{BB962C8B-B14F-4D97-AF65-F5344CB8AC3E}">
        <p14:creationId xmlns:p14="http://schemas.microsoft.com/office/powerpoint/2010/main" val="3047949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05B3F2DF-40F8-4B97-9821-8B59CB7EA3C7}" type="slidenum">
              <a:rPr lang="fr-FR" smtClean="0"/>
              <a:t>6</a:t>
            </a:fld>
            <a:endParaRPr lang="fr-FR"/>
          </a:p>
        </p:txBody>
      </p:sp>
      <p:sp>
        <p:nvSpPr>
          <p:cNvPr id="5" name="Rectangle 4"/>
          <p:cNvSpPr/>
          <p:nvPr/>
        </p:nvSpPr>
        <p:spPr>
          <a:xfrm>
            <a:off x="180752" y="0"/>
            <a:ext cx="12011247" cy="649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000" b="1" dirty="0">
                <a:solidFill>
                  <a:schemeClr val="bg1"/>
                </a:solidFill>
                <a:latin typeface="Bahnschrift" panose="020B0502040204020203" pitchFamily="34" charset="0"/>
              </a:rPr>
              <a:t>Situation Energétique au Bénin: Prochaine étape</a:t>
            </a:r>
            <a:endParaRPr lang="fr-FR" sz="3000" b="1" dirty="0">
              <a:solidFill>
                <a:srgbClr val="00B050"/>
              </a:solidFill>
              <a:latin typeface="Bahnschrift" panose="020B0502040204020203" pitchFamily="34" charset="0"/>
              <a:cs typeface="Times New Roman" panose="02020603050405020304" pitchFamily="18" charset="0"/>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85" y="10634"/>
            <a:ext cx="733176" cy="643506"/>
          </a:xfrm>
          <a:prstGeom prst="rect">
            <a:avLst/>
          </a:prstGeom>
        </p:spPr>
      </p:pic>
      <p:sp>
        <p:nvSpPr>
          <p:cNvPr id="10" name="Rectangle 9"/>
          <p:cNvSpPr/>
          <p:nvPr/>
        </p:nvSpPr>
        <p:spPr>
          <a:xfrm>
            <a:off x="1512428" y="1164197"/>
            <a:ext cx="8996546" cy="2780248"/>
          </a:xfrm>
          <a:prstGeom prst="rect">
            <a:avLst/>
          </a:prstGeom>
          <a:solidFill>
            <a:schemeClr val="accent2">
              <a:lumMod val="20000"/>
              <a:lumOff val="80000"/>
            </a:schemeClr>
          </a:solidFill>
        </p:spPr>
        <p:txBody>
          <a:bodyPr wrap="square">
            <a:spAutoFit/>
          </a:bodyPr>
          <a:lstStyle/>
          <a:p>
            <a:pPr marL="342900" indent="-342900" algn="just">
              <a:spcAft>
                <a:spcPts val="800"/>
              </a:spcAft>
              <a:buFont typeface="Wingdings" panose="05000000000000000000" pitchFamily="2" charset="2"/>
              <a:buChar char="ü"/>
            </a:pPr>
            <a:r>
              <a:rPr lang="fr-FR" altLang="fr-FR" sz="1600" dirty="0">
                <a:latin typeface="Arial" panose="020B0604020202020204" pitchFamily="34" charset="0"/>
                <a:cs typeface="Arial" panose="020B0604020202020204" pitchFamily="34" charset="0"/>
              </a:rPr>
              <a:t>75 MW Solaire photovoltaïque</a:t>
            </a:r>
          </a:p>
          <a:p>
            <a:pPr marL="342900" indent="-342900" algn="just">
              <a:spcAft>
                <a:spcPts val="800"/>
              </a:spcAft>
              <a:buFont typeface="Wingdings" panose="05000000000000000000" pitchFamily="2" charset="2"/>
              <a:buChar char="ü"/>
            </a:pPr>
            <a:r>
              <a:rPr lang="fr-FR" altLang="fr-FR" sz="1600" dirty="0">
                <a:latin typeface="Arial" panose="020B0604020202020204" pitchFamily="34" charset="0"/>
                <a:cs typeface="Arial" panose="020B0604020202020204" pitchFamily="34" charset="0"/>
              </a:rPr>
              <a:t>Deuxième centrale thermique de 120 MW en cycle combiné avec la première de 120 MW ;</a:t>
            </a:r>
          </a:p>
          <a:p>
            <a:pPr marL="342900" indent="-342900" algn="just">
              <a:spcAft>
                <a:spcPts val="800"/>
              </a:spcAft>
              <a:buFont typeface="Wingdings" panose="05000000000000000000" pitchFamily="2" charset="2"/>
              <a:buChar char="ü"/>
            </a:pPr>
            <a:r>
              <a:rPr lang="fr-FR" altLang="fr-FR" sz="1600" dirty="0">
                <a:latin typeface="Arial" panose="020B0604020202020204" pitchFamily="34" charset="0"/>
                <a:cs typeface="Arial" panose="020B0604020202020204" pitchFamily="34" charset="0"/>
              </a:rPr>
              <a:t>Politique de maîtrise d’énergie et d’efficacité énergétique </a:t>
            </a:r>
          </a:p>
          <a:p>
            <a:pPr marL="342900" indent="-342900" algn="just">
              <a:spcAft>
                <a:spcPts val="800"/>
              </a:spcAft>
              <a:buFont typeface="Wingdings" panose="05000000000000000000" pitchFamily="2" charset="2"/>
              <a:buChar char="ü"/>
            </a:pPr>
            <a:r>
              <a:rPr lang="fr-FR" altLang="fr-FR" sz="1600" dirty="0">
                <a:latin typeface="Arial" panose="020B0604020202020204" pitchFamily="34" charset="0"/>
                <a:cs typeface="Arial" panose="020B0604020202020204" pitchFamily="34" charset="0"/>
              </a:rPr>
              <a:t>Grande campagne d’installation de lampe LED pour l’éclairage public</a:t>
            </a:r>
          </a:p>
          <a:p>
            <a:pPr marL="342900" indent="-342900" algn="just">
              <a:spcAft>
                <a:spcPts val="800"/>
              </a:spcAft>
              <a:buFont typeface="Wingdings" panose="05000000000000000000" pitchFamily="2" charset="2"/>
              <a:buChar char="ü"/>
            </a:pPr>
            <a:r>
              <a:rPr lang="fr-FR" altLang="fr-FR" sz="1600" dirty="0">
                <a:latin typeface="Arial" panose="020B0604020202020204" pitchFamily="34" charset="0"/>
                <a:cs typeface="Arial" panose="020B0604020202020204" pitchFamily="34" charset="0"/>
              </a:rPr>
              <a:t>Poursuivre la densification et l’extension du réseau électrique</a:t>
            </a:r>
          </a:p>
          <a:p>
            <a:pPr marL="342900" indent="-342900" algn="just">
              <a:spcAft>
                <a:spcPts val="800"/>
              </a:spcAft>
              <a:buFont typeface="Wingdings" panose="05000000000000000000" pitchFamily="2" charset="2"/>
              <a:buChar char="ü"/>
            </a:pPr>
            <a:r>
              <a:rPr lang="fr-FR" altLang="fr-FR" sz="1600" dirty="0">
                <a:latin typeface="Arial" panose="020B0604020202020204" pitchFamily="34" charset="0"/>
                <a:cs typeface="Arial" panose="020B0604020202020204" pitchFamily="34" charset="0"/>
              </a:rPr>
              <a:t>Etude de l’atlas des énergies renouvelables</a:t>
            </a:r>
          </a:p>
          <a:p>
            <a:pPr marL="342900" indent="-342900" algn="just">
              <a:spcAft>
                <a:spcPts val="800"/>
              </a:spcAft>
              <a:buFont typeface="Wingdings" panose="05000000000000000000" pitchFamily="2" charset="2"/>
              <a:buChar char="ü"/>
            </a:pPr>
            <a:r>
              <a:rPr lang="fr-FR" altLang="fr-FR" sz="1600" dirty="0">
                <a:latin typeface="Arial" panose="020B0604020202020204" pitchFamily="34" charset="0"/>
                <a:cs typeface="Arial" panose="020B0604020202020204" pitchFamily="34" charset="0"/>
              </a:rPr>
              <a:t>Etude de stockage et de stabilité du réseau</a:t>
            </a:r>
          </a:p>
          <a:p>
            <a:pPr marL="342900" indent="-342900" algn="just">
              <a:spcAft>
                <a:spcPts val="800"/>
              </a:spcAft>
              <a:buFont typeface="Wingdings" panose="05000000000000000000" pitchFamily="2" charset="2"/>
              <a:buChar char="ü"/>
            </a:pPr>
            <a:r>
              <a:rPr lang="fr-FR" altLang="fr-FR" sz="1600" dirty="0">
                <a:latin typeface="Arial" panose="020B0604020202020204" pitchFamily="34" charset="0"/>
                <a:cs typeface="Arial" panose="020B0604020202020204" pitchFamily="34" charset="0"/>
              </a:rPr>
              <a:t>Nouveau centre de répartition</a:t>
            </a:r>
          </a:p>
        </p:txBody>
      </p:sp>
    </p:spTree>
    <p:extLst>
      <p:ext uri="{BB962C8B-B14F-4D97-AF65-F5344CB8AC3E}">
        <p14:creationId xmlns:p14="http://schemas.microsoft.com/office/powerpoint/2010/main" val="3214401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05B3F2DF-40F8-4B97-9821-8B59CB7EA3C7}" type="slidenum">
              <a:rPr lang="fr-FR" smtClean="0"/>
              <a:t>7</a:t>
            </a:fld>
            <a:endParaRPr lang="fr-F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85" y="10634"/>
            <a:ext cx="733176" cy="643506"/>
          </a:xfrm>
          <a:prstGeom prst="rect">
            <a:avLst/>
          </a:prstGeom>
        </p:spPr>
      </p:pic>
      <p:pic>
        <p:nvPicPr>
          <p:cNvPr id="6" name="Image 5">
            <a:extLst>
              <a:ext uri="{FF2B5EF4-FFF2-40B4-BE49-F238E27FC236}">
                <a16:creationId xmlns:a16="http://schemas.microsoft.com/office/drawing/2014/main" id="{07C9C74A-25F2-4E4B-ADD4-6AE278BEC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5852" y="296862"/>
            <a:ext cx="4267200" cy="5689600"/>
          </a:xfrm>
          <a:prstGeom prst="rect">
            <a:avLst/>
          </a:prstGeom>
        </p:spPr>
      </p:pic>
      <p:pic>
        <p:nvPicPr>
          <p:cNvPr id="8" name="Image 7">
            <a:extLst>
              <a:ext uri="{FF2B5EF4-FFF2-40B4-BE49-F238E27FC236}">
                <a16:creationId xmlns:a16="http://schemas.microsoft.com/office/drawing/2014/main" id="{9EC6D312-4F6B-4E1F-A1A2-32A80E5464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385" y="659858"/>
            <a:ext cx="2341220" cy="2230320"/>
          </a:xfrm>
          <a:prstGeom prst="rect">
            <a:avLst/>
          </a:prstGeom>
        </p:spPr>
      </p:pic>
      <p:pic>
        <p:nvPicPr>
          <p:cNvPr id="9" name="Image 8">
            <a:extLst>
              <a:ext uri="{FF2B5EF4-FFF2-40B4-BE49-F238E27FC236}">
                <a16:creationId xmlns:a16="http://schemas.microsoft.com/office/drawing/2014/main" id="{C88FCF29-FD02-4829-85AB-3C9485CA41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2548" y="5114925"/>
            <a:ext cx="2619375" cy="1743075"/>
          </a:xfrm>
          <a:prstGeom prst="rect">
            <a:avLst/>
          </a:prstGeom>
        </p:spPr>
      </p:pic>
      <p:sp>
        <p:nvSpPr>
          <p:cNvPr id="11" name="Rectangle 10">
            <a:extLst>
              <a:ext uri="{FF2B5EF4-FFF2-40B4-BE49-F238E27FC236}">
                <a16:creationId xmlns:a16="http://schemas.microsoft.com/office/drawing/2014/main" id="{0BF55E25-CE34-4057-8F7D-496277DC9B00}"/>
              </a:ext>
            </a:extLst>
          </p:cNvPr>
          <p:cNvSpPr/>
          <p:nvPr/>
        </p:nvSpPr>
        <p:spPr>
          <a:xfrm>
            <a:off x="1133537" y="3034234"/>
            <a:ext cx="6744752" cy="933589"/>
          </a:xfrm>
          <a:prstGeom prst="rect">
            <a:avLst/>
          </a:prstGeom>
          <a:solidFill>
            <a:schemeClr val="accent2">
              <a:lumMod val="20000"/>
              <a:lumOff val="80000"/>
            </a:schemeClr>
          </a:solidFill>
        </p:spPr>
        <p:txBody>
          <a:bodyPr wrap="square">
            <a:spAutoFit/>
          </a:bodyPr>
          <a:lstStyle/>
          <a:p>
            <a:pPr algn="ctr">
              <a:spcAft>
                <a:spcPts val="800"/>
              </a:spcAft>
            </a:pPr>
            <a:r>
              <a:rPr lang="fr-FR" altLang="fr-FR" sz="2400" b="1" dirty="0">
                <a:latin typeface="Arial" panose="020B0604020202020204" pitchFamily="34" charset="0"/>
                <a:cs typeface="Arial" panose="020B0604020202020204" pitchFamily="34" charset="0"/>
              </a:rPr>
              <a:t>L’ELECTRICITÉ, C’EST AUJOURD’HUI!</a:t>
            </a:r>
          </a:p>
          <a:p>
            <a:pPr algn="ctr">
              <a:spcAft>
                <a:spcPts val="800"/>
              </a:spcAft>
            </a:pPr>
            <a:r>
              <a:rPr lang="fr-FR" altLang="fr-FR" sz="2400" b="1" dirty="0">
                <a:latin typeface="Arial" panose="020B0604020202020204" pitchFamily="34" charset="0"/>
                <a:cs typeface="Arial" panose="020B0604020202020204" pitchFamily="34" charset="0"/>
              </a:rPr>
              <a:t>MERCI POUR VOTRE AIMABLE ATTENTION</a:t>
            </a:r>
          </a:p>
        </p:txBody>
      </p:sp>
    </p:spTree>
    <p:extLst>
      <p:ext uri="{BB962C8B-B14F-4D97-AF65-F5344CB8AC3E}">
        <p14:creationId xmlns:p14="http://schemas.microsoft.com/office/powerpoint/2010/main" val="1919898715"/>
      </p:ext>
    </p:extLst>
  </p:cSld>
  <p:clrMapOvr>
    <a:masterClrMapping/>
  </p:clrMapOvr>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5564</TotalTime>
  <Words>505</Words>
  <Application>Microsoft Office PowerPoint</Application>
  <PresentationFormat>Grand écran</PresentationFormat>
  <Paragraphs>78</Paragraphs>
  <Slides>7</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7</vt:i4>
      </vt:variant>
    </vt:vector>
  </HeadingPairs>
  <TitlesOfParts>
    <vt:vector size="17" baseType="lpstr">
      <vt:lpstr>Arial</vt:lpstr>
      <vt:lpstr>Bahnschrift</vt:lpstr>
      <vt:lpstr>Bookman Old Style</vt:lpstr>
      <vt:lpstr>Calibri</vt:lpstr>
      <vt:lpstr>Century Gothic</vt:lpstr>
      <vt:lpstr>Helvetica Neue</vt:lpstr>
      <vt:lpstr>Times New Roman</vt:lpstr>
      <vt:lpstr>Wingdings</vt:lpstr>
      <vt:lpstr>Wingdings 3</vt:lpstr>
      <vt:lpstr>Brin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psd</dc:creator>
  <cp:lastModifiedBy>nn</cp:lastModifiedBy>
  <cp:revision>115</cp:revision>
  <dcterms:created xsi:type="dcterms:W3CDTF">2020-05-29T11:01:27Z</dcterms:created>
  <dcterms:modified xsi:type="dcterms:W3CDTF">2020-11-24T12:20:13Z</dcterms:modified>
</cp:coreProperties>
</file>