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64" r:id="rId4"/>
    <p:sldId id="268" r:id="rId5"/>
    <p:sldId id="267" r:id="rId6"/>
    <p:sldId id="266" r:id="rId7"/>
    <p:sldId id="271" r:id="rId8"/>
    <p:sldId id="272" r:id="rId9"/>
    <p:sldId id="273" r:id="rId10"/>
    <p:sldId id="274" r:id="rId11"/>
    <p:sldId id="27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8A6FB-88CE-4A25-A37B-AB3439F8A87C}" type="datetimeFigureOut">
              <a:rPr lang="fr-FR" smtClean="0"/>
              <a:pPr/>
              <a:t>19/11/2020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1ECD3-3C7F-47B8-ADA1-D0DF7ADCD82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DE59C5-C48B-41C6-BB96-E688EBE1A304}" type="datetimeFigureOut">
              <a:rPr lang="fr-FR" smtClean="0"/>
              <a:pPr/>
              <a:t>19/11/2020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9EB33B-87A2-4F78-ABDC-44D5E60893E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E59C5-C48B-41C6-BB96-E688EBE1A304}" type="datetimeFigureOut">
              <a:rPr lang="fr-FR" smtClean="0"/>
              <a:pPr/>
              <a:t>19/11/2020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EB33B-87A2-4F78-ABDC-44D5E60893E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404665"/>
            <a:ext cx="8424936" cy="2880319"/>
          </a:xfrm>
        </p:spPr>
        <p:txBody>
          <a:bodyPr>
            <a:normAutofit fontScale="90000"/>
          </a:bodyPr>
          <a:lstStyle/>
          <a:p>
            <a:r>
              <a:rPr lang="fr-FR" dirty="0" err="1" smtClean="0"/>
              <a:t>adea</a:t>
            </a:r>
            <a:r>
              <a:rPr lang="fr-FR" dirty="0" smtClean="0"/>
              <a:t> </a:t>
            </a:r>
            <a:r>
              <a:rPr lang="fr-FR" sz="2000" b="1" dirty="0" smtClean="0"/>
              <a:t>Association pour le Développement de l’Énergie en Afrique              </a:t>
            </a:r>
            <a:br>
              <a:rPr lang="fr-FR" sz="2000" b="1" dirty="0" smtClean="0"/>
            </a:br>
            <a:r>
              <a:rPr lang="fr-FR" sz="4000" b="1" dirty="0" err="1" smtClean="0"/>
              <a:t>asdea</a:t>
            </a:r>
            <a:r>
              <a:rPr lang="fr-FR" sz="4000" b="1" dirty="0" smtClean="0"/>
              <a:t>   </a:t>
            </a:r>
            <a:r>
              <a:rPr lang="fr-FR" sz="2000" b="1" dirty="0" smtClean="0"/>
              <a:t>Association for the </a:t>
            </a:r>
            <a:r>
              <a:rPr lang="fr-FR" sz="2000" b="1" dirty="0" err="1" smtClean="0"/>
              <a:t>Development</a:t>
            </a:r>
            <a:r>
              <a:rPr lang="fr-FR" sz="2000" b="1" dirty="0" smtClean="0"/>
              <a:t> of </a:t>
            </a:r>
            <a:r>
              <a:rPr lang="fr-FR" sz="2000" b="1" dirty="0" err="1" smtClean="0"/>
              <a:t>Energy</a:t>
            </a:r>
            <a:r>
              <a:rPr lang="fr-FR" sz="2000" b="1" dirty="0" smtClean="0"/>
              <a:t> in </a:t>
            </a:r>
            <a:r>
              <a:rPr lang="fr-FR" sz="2000" b="1" dirty="0" err="1" smtClean="0"/>
              <a:t>Africa</a:t>
            </a:r>
            <a:r>
              <a:rPr lang="fr-FR" sz="2000" b="1" dirty="0" smtClean="0"/>
              <a:t/>
            </a:r>
            <a:br>
              <a:rPr lang="fr-FR" sz="2000" b="1" dirty="0" smtClean="0"/>
            </a:br>
            <a:r>
              <a:rPr lang="fr-FR" sz="2000" b="1" dirty="0" smtClean="0"/>
              <a:t> </a:t>
            </a:r>
            <a:br>
              <a:rPr lang="fr-FR" sz="2000" b="1" dirty="0" smtClean="0"/>
            </a:br>
            <a:r>
              <a:rPr lang="fr-FR" sz="2000" b="1" dirty="0" smtClean="0"/>
              <a:t>   </a:t>
            </a:r>
            <a:r>
              <a:rPr lang="fr-FR" sz="2200" b="1" dirty="0" smtClean="0"/>
              <a:t>SOMMET INTERNATIONAL DU PETROLE ET DE L’ENERGIE EN AFRIQUE 2020 Vidéo conférence du mardi 24 novembre 2020</a:t>
            </a:r>
            <a:r>
              <a:rPr lang="fr-FR" dirty="0"/>
              <a:t/>
            </a:r>
            <a:br>
              <a:rPr lang="fr-FR" dirty="0"/>
            </a:br>
            <a:endParaRPr lang="fr-FR" dirty="0"/>
          </a:p>
        </p:txBody>
      </p:sp>
      <p:sp>
        <p:nvSpPr>
          <p:cNvPr id="3" name="Sous-titre 2"/>
          <p:cNvSpPr>
            <a:spLocks noGrp="1"/>
          </p:cNvSpPr>
          <p:nvPr>
            <p:ph type="subTitle" idx="1"/>
          </p:nvPr>
        </p:nvSpPr>
        <p:spPr>
          <a:xfrm>
            <a:off x="755576" y="3645024"/>
            <a:ext cx="7920880" cy="2664296"/>
          </a:xfrm>
        </p:spPr>
        <p:txBody>
          <a:bodyPr>
            <a:normAutofit/>
          </a:bodyPr>
          <a:lstStyle/>
          <a:p>
            <a:endParaRPr lang="fr-FR" dirty="0"/>
          </a:p>
          <a:p>
            <a:r>
              <a:rPr lang="fr-FR" dirty="0">
                <a:solidFill>
                  <a:srgbClr val="FF0000"/>
                </a:solidFill>
              </a:rPr>
              <a:t> </a:t>
            </a:r>
            <a:r>
              <a:rPr lang="fr-FR" b="1" dirty="0" smtClean="0">
                <a:solidFill>
                  <a:srgbClr val="FF0000"/>
                </a:solidFill>
              </a:rPr>
              <a:t>Situation de l</a:t>
            </a:r>
            <a:r>
              <a:rPr lang="fr-FR" b="1" i="1" dirty="0" smtClean="0">
                <a:solidFill>
                  <a:srgbClr val="FF0000"/>
                </a:solidFill>
              </a:rPr>
              <a:t>’Électricité </a:t>
            </a:r>
            <a:r>
              <a:rPr lang="fr-FR" b="1" i="1" dirty="0">
                <a:solidFill>
                  <a:srgbClr val="FF0000"/>
                </a:solidFill>
              </a:rPr>
              <a:t>en Afrique </a:t>
            </a:r>
            <a:r>
              <a:rPr lang="fr-FR" b="1" i="1" dirty="0" smtClean="0">
                <a:solidFill>
                  <a:srgbClr val="FF0000"/>
                </a:solidFill>
              </a:rPr>
              <a:t>de l’Ouest </a:t>
            </a:r>
            <a:endParaRPr lang="fr-FR" b="1" i="1" dirty="0">
              <a:solidFill>
                <a:srgbClr val="FF0000"/>
              </a:solidFill>
            </a:endParaRPr>
          </a:p>
          <a:p>
            <a:r>
              <a:rPr lang="fr-FR" b="1" i="1" dirty="0" smtClean="0">
                <a:solidFill>
                  <a:srgbClr val="FF0000"/>
                </a:solidFill>
              </a:rPr>
              <a:t>Perspectives</a:t>
            </a:r>
          </a:p>
          <a:p>
            <a:r>
              <a:rPr lang="fr-FR" sz="2200" b="1" i="1" dirty="0" smtClean="0">
                <a:solidFill>
                  <a:schemeClr val="tx1"/>
                </a:solidFill>
              </a:rPr>
              <a:t>par </a:t>
            </a:r>
            <a:r>
              <a:rPr lang="fr-FR" sz="2200" b="1" i="1" dirty="0" err="1" smtClean="0">
                <a:solidFill>
                  <a:schemeClr val="tx1"/>
                </a:solidFill>
              </a:rPr>
              <a:t>Elhadj</a:t>
            </a:r>
            <a:r>
              <a:rPr lang="fr-FR" sz="2200" b="1" i="1" dirty="0" smtClean="0">
                <a:solidFill>
                  <a:schemeClr val="tx1"/>
                </a:solidFill>
              </a:rPr>
              <a:t> Ibrahima NDAO, ancien DG de SENELEC</a:t>
            </a:r>
            <a:endParaRPr lang="fr-FR" sz="22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740352" y="1052736"/>
            <a:ext cx="548258" cy="662558"/>
          </a:xfrm>
          <a:prstGeom prst="rect">
            <a:avLst/>
          </a:prstGeom>
          <a:noFill/>
          <a:ln w="9525">
            <a:noFill/>
            <a:miter lim="800000"/>
            <a:headEnd/>
            <a:tailEnd/>
          </a:ln>
        </p:spPr>
      </p:pic>
      <p:sp>
        <p:nvSpPr>
          <p:cNvPr id="6" name="Rectangle 5"/>
          <p:cNvSpPr/>
          <p:nvPr/>
        </p:nvSpPr>
        <p:spPr>
          <a:xfrm>
            <a:off x="7596336" y="1916832"/>
            <a:ext cx="1152128" cy="677108"/>
          </a:xfrm>
          <a:prstGeom prst="rect">
            <a:avLst/>
          </a:prstGeom>
        </p:spPr>
        <p:txBody>
          <a:bodyPr wrap="square">
            <a:spAutoFit/>
          </a:bodyPr>
          <a:lstStyle/>
          <a:p>
            <a:endParaRPr lang="fr-FR" dirty="0"/>
          </a:p>
          <a:p>
            <a:r>
              <a:rPr lang="fr-FR" sz="2000" dirty="0"/>
              <a:t> </a:t>
            </a:r>
            <a:r>
              <a:rPr lang="fr-FR" sz="2000" dirty="0" smtClean="0"/>
              <a:t>     </a:t>
            </a:r>
            <a:r>
              <a:rPr lang="fr-FR" sz="2000" b="1" dirty="0" smtClean="0"/>
              <a:t> </a:t>
            </a:r>
            <a:endParaRPr lang="fr-FR"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964488" cy="706090"/>
          </a:xfrm>
        </p:spPr>
        <p:txBody>
          <a:bodyPr>
            <a:normAutofit/>
          </a:bodyPr>
          <a:lstStyle/>
          <a:p>
            <a:r>
              <a:rPr lang="fr-FR" sz="3200" dirty="0" smtClean="0">
                <a:solidFill>
                  <a:srgbClr val="FF0000"/>
                </a:solidFill>
              </a:rPr>
              <a:t>Résorber </a:t>
            </a:r>
            <a:r>
              <a:rPr lang="fr-FR" sz="3200" dirty="0" smtClean="0"/>
              <a:t>le déficit énergétique en Afrique de l’Ouest</a:t>
            </a:r>
            <a:endParaRPr lang="fr-FR" sz="3200" dirty="0"/>
          </a:p>
        </p:txBody>
      </p:sp>
      <p:sp>
        <p:nvSpPr>
          <p:cNvPr id="3" name="Espace réservé du contenu 2"/>
          <p:cNvSpPr>
            <a:spLocks noGrp="1"/>
          </p:cNvSpPr>
          <p:nvPr>
            <p:ph idx="1"/>
          </p:nvPr>
        </p:nvSpPr>
        <p:spPr>
          <a:xfrm>
            <a:off x="251520" y="1600200"/>
            <a:ext cx="8712968" cy="5069160"/>
          </a:xfrm>
        </p:spPr>
        <p:txBody>
          <a:bodyPr>
            <a:normAutofit lnSpcReduction="10000"/>
          </a:bodyPr>
          <a:lstStyle/>
          <a:p>
            <a:r>
              <a:rPr lang="fr-FR" dirty="0" smtClean="0"/>
              <a:t>Promouvoir et développer les </a:t>
            </a:r>
            <a:r>
              <a:rPr lang="fr-FR" dirty="0" smtClean="0">
                <a:solidFill>
                  <a:srgbClr val="FF0000"/>
                </a:solidFill>
              </a:rPr>
              <a:t>infrastructures</a:t>
            </a:r>
            <a:r>
              <a:rPr lang="fr-FR" dirty="0" smtClean="0"/>
              <a:t> de production et d’interconnexion des réseaux de transport d’énergie électrique</a:t>
            </a:r>
          </a:p>
          <a:p>
            <a:r>
              <a:rPr lang="fr-FR" dirty="0" smtClean="0">
                <a:solidFill>
                  <a:srgbClr val="FF0000"/>
                </a:solidFill>
              </a:rPr>
              <a:t>Partenariat</a:t>
            </a:r>
            <a:r>
              <a:rPr lang="fr-FR" dirty="0" smtClean="0"/>
              <a:t> public-privé</a:t>
            </a:r>
          </a:p>
          <a:p>
            <a:r>
              <a:rPr lang="fr-FR" dirty="0" smtClean="0"/>
              <a:t>Intégrer et exploiter les réseaux électriques nationaux dans le cadre d’un </a:t>
            </a:r>
            <a:r>
              <a:rPr lang="fr-FR" dirty="0" smtClean="0">
                <a:solidFill>
                  <a:srgbClr val="FF0000"/>
                </a:solidFill>
              </a:rPr>
              <a:t>marché unifié d’électricité</a:t>
            </a:r>
          </a:p>
          <a:p>
            <a:r>
              <a:rPr lang="fr-FR" dirty="0" smtClean="0"/>
              <a:t>Cadre </a:t>
            </a:r>
            <a:r>
              <a:rPr lang="fr-FR" dirty="0" smtClean="0">
                <a:solidFill>
                  <a:srgbClr val="FF0000"/>
                </a:solidFill>
              </a:rPr>
              <a:t>institutionnel</a:t>
            </a:r>
          </a:p>
          <a:p>
            <a:r>
              <a:rPr lang="fr-FR" dirty="0" smtClean="0"/>
              <a:t>Assurer la </a:t>
            </a:r>
            <a:r>
              <a:rPr lang="fr-FR" dirty="0" smtClean="0">
                <a:solidFill>
                  <a:srgbClr val="FF0000"/>
                </a:solidFill>
              </a:rPr>
              <a:t>coordination</a:t>
            </a:r>
            <a:r>
              <a:rPr lang="fr-FR" dirty="0" smtClean="0"/>
              <a:t> des échanges d’énergie électrique entre les Etats membres de la CEDEAO</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Conditions de mise en œuvre</a:t>
            </a:r>
            <a:endParaRPr lang="fr-FR" sz="3200" dirty="0"/>
          </a:p>
        </p:txBody>
      </p:sp>
      <p:sp>
        <p:nvSpPr>
          <p:cNvPr id="3" name="Espace réservé du contenu 2"/>
          <p:cNvSpPr>
            <a:spLocks noGrp="1"/>
          </p:cNvSpPr>
          <p:nvPr>
            <p:ph idx="1"/>
          </p:nvPr>
        </p:nvSpPr>
        <p:spPr>
          <a:xfrm>
            <a:off x="179512" y="1600200"/>
            <a:ext cx="8784976" cy="4525963"/>
          </a:xfrm>
        </p:spPr>
        <p:txBody>
          <a:bodyPr/>
          <a:lstStyle/>
          <a:p>
            <a:r>
              <a:rPr lang="fr-FR" dirty="0" smtClean="0">
                <a:solidFill>
                  <a:srgbClr val="FF0000"/>
                </a:solidFill>
              </a:rPr>
              <a:t>Financement</a:t>
            </a:r>
            <a:r>
              <a:rPr lang="fr-FR" dirty="0" smtClean="0"/>
              <a:t>: Bailleurs de fonds, coopération bilatérale,  implication du secteur privé (partenariat public – privé)</a:t>
            </a:r>
          </a:p>
          <a:p>
            <a:r>
              <a:rPr lang="fr-FR" dirty="0" smtClean="0">
                <a:solidFill>
                  <a:srgbClr val="FF0000"/>
                </a:solidFill>
              </a:rPr>
              <a:t>Cadre</a:t>
            </a:r>
            <a:r>
              <a:rPr lang="fr-FR" dirty="0" smtClean="0"/>
              <a:t> institutionnel et environnement favorable</a:t>
            </a:r>
          </a:p>
          <a:p>
            <a:r>
              <a:rPr lang="fr-FR" dirty="0" smtClean="0">
                <a:solidFill>
                  <a:srgbClr val="FF0000"/>
                </a:solidFill>
              </a:rPr>
              <a:t>Amélioration</a:t>
            </a:r>
            <a:r>
              <a:rPr lang="fr-FR" dirty="0" smtClean="0"/>
              <a:t> des performances techniques, financières et commerciales des </a:t>
            </a:r>
            <a:r>
              <a:rPr lang="fr-FR" dirty="0" smtClean="0">
                <a:solidFill>
                  <a:srgbClr val="FF0000"/>
                </a:solidFill>
              </a:rPr>
              <a:t>opérateurs</a:t>
            </a:r>
            <a:endParaRPr lang="fr-F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504056"/>
          </a:xfrm>
        </p:spPr>
        <p:txBody>
          <a:bodyPr>
            <a:normAutofit fontScale="90000"/>
          </a:bodyPr>
          <a:lstStyle/>
          <a:p>
            <a:r>
              <a:rPr lang="fr-FR" sz="3600" dirty="0" smtClean="0"/>
              <a:t>INTRODUCTION</a:t>
            </a:r>
            <a:endParaRPr lang="fr-FR" sz="3600" dirty="0"/>
          </a:p>
        </p:txBody>
      </p:sp>
      <p:sp>
        <p:nvSpPr>
          <p:cNvPr id="3" name="Espace réservé du contenu 2"/>
          <p:cNvSpPr>
            <a:spLocks noGrp="1"/>
          </p:cNvSpPr>
          <p:nvPr>
            <p:ph idx="1"/>
          </p:nvPr>
        </p:nvSpPr>
        <p:spPr>
          <a:xfrm>
            <a:off x="179512" y="908720"/>
            <a:ext cx="8784976" cy="5688632"/>
          </a:xfrm>
        </p:spPr>
        <p:txBody>
          <a:bodyPr>
            <a:noAutofit/>
          </a:bodyPr>
          <a:lstStyle/>
          <a:p>
            <a:r>
              <a:rPr lang="fr-FR" sz="2000" b="1" dirty="0" smtClean="0"/>
              <a:t>Faible </a:t>
            </a:r>
            <a:r>
              <a:rPr lang="fr-FR" sz="2000" b="1" dirty="0" smtClean="0"/>
              <a:t>accès à l’électricité </a:t>
            </a:r>
            <a:r>
              <a:rPr lang="fr-FR" sz="2000" dirty="0" smtClean="0"/>
              <a:t>: Selon certaines statistiques récentes (AIE,2009), </a:t>
            </a:r>
            <a:r>
              <a:rPr lang="fr-FR" sz="2000" b="1" dirty="0" smtClean="0"/>
              <a:t>22%</a:t>
            </a:r>
            <a:r>
              <a:rPr lang="fr-FR" sz="2000" dirty="0" smtClean="0"/>
              <a:t> de la population mondiale est privée de l’électricité </a:t>
            </a:r>
            <a:r>
              <a:rPr lang="fr-FR" sz="2000" b="1" dirty="0" smtClean="0"/>
              <a:t>(85% de cette population se trouvent en Afrique sub-saharienne et en Asie du Sud).</a:t>
            </a:r>
          </a:p>
          <a:p>
            <a:r>
              <a:rPr lang="fr-FR" sz="2000" b="1" dirty="0" smtClean="0"/>
              <a:t>Population</a:t>
            </a:r>
            <a:r>
              <a:rPr lang="fr-FR" sz="2000" dirty="0" smtClean="0"/>
              <a:t> à dominante rurale et </a:t>
            </a:r>
            <a:r>
              <a:rPr lang="fr-FR" sz="2000" b="1" dirty="0" smtClean="0"/>
              <a:t>pauvre</a:t>
            </a:r>
            <a:r>
              <a:rPr lang="fr-FR" sz="2000" dirty="0" smtClean="0"/>
              <a:t>, frein à l’électrification rurale alors que </a:t>
            </a:r>
            <a:r>
              <a:rPr lang="fr-FR" sz="2000" b="1" dirty="0" smtClean="0"/>
              <a:t>Coûts et prix </a:t>
            </a:r>
            <a:r>
              <a:rPr lang="fr-FR" sz="2000" dirty="0" smtClean="0"/>
              <a:t>produits pétroliers importés et l’électricité sont </a:t>
            </a:r>
            <a:r>
              <a:rPr lang="fr-FR" sz="2000" b="1" dirty="0" smtClean="0"/>
              <a:t>très élevés</a:t>
            </a:r>
            <a:r>
              <a:rPr lang="fr-FR" sz="2000" dirty="0" smtClean="0"/>
              <a:t>.</a:t>
            </a:r>
          </a:p>
          <a:p>
            <a:r>
              <a:rPr lang="fr-FR" sz="2000" dirty="0" smtClean="0"/>
              <a:t>L’ Afrique de l’ouest est </a:t>
            </a:r>
            <a:r>
              <a:rPr lang="fr-FR" sz="2000" b="1" dirty="0" smtClean="0"/>
              <a:t>riche en réserves énergétiques </a:t>
            </a:r>
            <a:r>
              <a:rPr lang="fr-FR" sz="2000" dirty="0" smtClean="0"/>
              <a:t>mais inégalement réparties et faiblement exploitées.</a:t>
            </a:r>
          </a:p>
          <a:p>
            <a:r>
              <a:rPr lang="fr-FR" sz="2000" dirty="0" smtClean="0"/>
              <a:t>Insuffisance des </a:t>
            </a:r>
            <a:r>
              <a:rPr lang="fr-FR" sz="2000" b="1" dirty="0" smtClean="0"/>
              <a:t>infrastructures de production et de transport d’énergie </a:t>
            </a:r>
            <a:r>
              <a:rPr lang="fr-FR" sz="2000" dirty="0" smtClean="0"/>
              <a:t>au </a:t>
            </a:r>
            <a:r>
              <a:rPr lang="fr-FR" sz="2000" dirty="0" smtClean="0"/>
              <a:t>niveau des pays membres de la CEDEAO</a:t>
            </a:r>
          </a:p>
          <a:p>
            <a:r>
              <a:rPr lang="fr-FR" sz="2000" dirty="0" smtClean="0"/>
              <a:t>Déséquilibre Offre / Demande caractérisée par des </a:t>
            </a:r>
            <a:r>
              <a:rPr lang="fr-FR" sz="2000" b="1" dirty="0" smtClean="0"/>
              <a:t>délestages</a:t>
            </a:r>
          </a:p>
          <a:p>
            <a:r>
              <a:rPr lang="fr-FR" sz="2000" dirty="0" smtClean="0"/>
              <a:t>Près de </a:t>
            </a:r>
            <a:r>
              <a:rPr lang="fr-FR" sz="2000" b="1" dirty="0" smtClean="0"/>
              <a:t>65%</a:t>
            </a:r>
            <a:r>
              <a:rPr lang="fr-FR" sz="2000" dirty="0" smtClean="0"/>
              <a:t> de la production électrique est </a:t>
            </a:r>
            <a:r>
              <a:rPr lang="fr-FR" sz="2000" b="1" dirty="0" smtClean="0"/>
              <a:t>thermique</a:t>
            </a:r>
            <a:r>
              <a:rPr lang="fr-FR" sz="2000" dirty="0" smtClean="0"/>
              <a:t> grâce notamment aux ressources disponibles au Nigeria, en Côte d’Ivoire et au Ghana. Le Niger est riche en </a:t>
            </a:r>
            <a:r>
              <a:rPr lang="fr-FR" sz="2000" b="1" dirty="0" smtClean="0"/>
              <a:t>charbon.</a:t>
            </a:r>
            <a:endParaRPr lang="fr-FR" sz="2000" dirty="0" smtClean="0"/>
          </a:p>
          <a:p>
            <a:r>
              <a:rPr lang="fr-FR" sz="2000" b="1" dirty="0" smtClean="0"/>
              <a:t>Potentiel hydroélectrique </a:t>
            </a:r>
            <a:r>
              <a:rPr lang="fr-FR" sz="2000" dirty="0" smtClean="0"/>
              <a:t>ouest africain reste inexploité (près de 93% de son potentiel). </a:t>
            </a:r>
            <a:r>
              <a:rPr lang="fr-FR" sz="2000" dirty="0" smtClean="0"/>
              <a:t>I</a:t>
            </a:r>
            <a:r>
              <a:rPr lang="fr-FR" sz="2000" dirty="0" smtClean="0"/>
              <a:t>mportant </a:t>
            </a:r>
            <a:r>
              <a:rPr lang="fr-FR" sz="2000" dirty="0" smtClean="0"/>
              <a:t>potentiel hydraulique </a:t>
            </a:r>
            <a:r>
              <a:rPr lang="fr-FR" sz="2000" dirty="0" smtClean="0"/>
              <a:t>en </a:t>
            </a:r>
            <a:r>
              <a:rPr lang="fr-FR" sz="2000" dirty="0" smtClean="0"/>
              <a:t>Guinée et </a:t>
            </a:r>
            <a:r>
              <a:rPr lang="fr-FR" sz="2000" dirty="0" smtClean="0"/>
              <a:t>au Nigeria. </a:t>
            </a:r>
            <a:endParaRPr lang="fr-FR" sz="2000" dirty="0" smtClean="0"/>
          </a:p>
          <a:p>
            <a:r>
              <a:rPr lang="fr-FR" sz="2000" dirty="0" smtClean="0"/>
              <a:t>Des limites techniques et pratiques à l’utilisation des </a:t>
            </a:r>
            <a:r>
              <a:rPr lang="fr-FR" sz="2000" b="1" dirty="0" smtClean="0"/>
              <a:t>énergies renouvelables</a:t>
            </a:r>
            <a:r>
              <a:rPr lang="fr-FR" sz="2000" dirty="0" smtClean="0"/>
              <a:t>.</a:t>
            </a:r>
          </a:p>
          <a:p>
            <a:pPr>
              <a:buNone/>
            </a:pPr>
            <a:endParaRPr lang="fr-F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96752"/>
          </a:xfrm>
        </p:spPr>
        <p:txBody>
          <a:bodyPr>
            <a:normAutofit/>
          </a:bodyPr>
          <a:lstStyle/>
          <a:p>
            <a:r>
              <a:rPr lang="fr-FR" sz="3200" dirty="0" smtClean="0">
                <a:solidFill>
                  <a:srgbClr val="FF0000"/>
                </a:solidFill>
              </a:rPr>
              <a:t>Les perspectives de l’énergie électrique en </a:t>
            </a:r>
            <a:br>
              <a:rPr lang="fr-FR" sz="3200" dirty="0" smtClean="0">
                <a:solidFill>
                  <a:srgbClr val="FF0000"/>
                </a:solidFill>
              </a:rPr>
            </a:br>
            <a:r>
              <a:rPr lang="fr-FR" sz="3200" dirty="0" smtClean="0">
                <a:solidFill>
                  <a:srgbClr val="FF0000"/>
                </a:solidFill>
              </a:rPr>
              <a:t>Afrique de l’Ouest</a:t>
            </a:r>
            <a:endParaRPr lang="fr-FR" sz="3200" dirty="0">
              <a:solidFill>
                <a:srgbClr val="FF0000"/>
              </a:solidFill>
            </a:endParaRPr>
          </a:p>
        </p:txBody>
      </p:sp>
      <p:sp>
        <p:nvSpPr>
          <p:cNvPr id="3" name="Espace réservé du contenu 2"/>
          <p:cNvSpPr>
            <a:spLocks noGrp="1"/>
          </p:cNvSpPr>
          <p:nvPr>
            <p:ph idx="1"/>
          </p:nvPr>
        </p:nvSpPr>
        <p:spPr>
          <a:xfrm>
            <a:off x="0" y="1600200"/>
            <a:ext cx="9144000" cy="4997152"/>
          </a:xfrm>
        </p:spPr>
        <p:txBody>
          <a:bodyPr>
            <a:normAutofit/>
          </a:bodyPr>
          <a:lstStyle/>
          <a:p>
            <a:r>
              <a:rPr lang="fr-FR" dirty="0" smtClean="0"/>
              <a:t>La </a:t>
            </a:r>
            <a:r>
              <a:rPr lang="fr-FR" dirty="0" smtClean="0">
                <a:solidFill>
                  <a:srgbClr val="00B050"/>
                </a:solidFill>
              </a:rPr>
              <a:t>découverte</a:t>
            </a:r>
            <a:r>
              <a:rPr lang="fr-FR" dirty="0" smtClean="0"/>
              <a:t> et </a:t>
            </a:r>
            <a:r>
              <a:rPr lang="fr-FR" dirty="0" smtClean="0">
                <a:solidFill>
                  <a:srgbClr val="00B050"/>
                </a:solidFill>
              </a:rPr>
              <a:t>l’exploitation</a:t>
            </a:r>
            <a:r>
              <a:rPr lang="fr-FR" dirty="0" smtClean="0"/>
              <a:t> future des ressources énergétiques locales que sont le pétrole et le Gaz.</a:t>
            </a:r>
          </a:p>
          <a:p>
            <a:r>
              <a:rPr lang="fr-FR" dirty="0" smtClean="0"/>
              <a:t>La </a:t>
            </a:r>
            <a:r>
              <a:rPr lang="fr-FR" dirty="0" smtClean="0">
                <a:solidFill>
                  <a:srgbClr val="00B050"/>
                </a:solidFill>
              </a:rPr>
              <a:t>construction</a:t>
            </a:r>
            <a:r>
              <a:rPr lang="fr-FR" dirty="0" smtClean="0"/>
              <a:t> de nouvelles unités et la </a:t>
            </a:r>
            <a:r>
              <a:rPr lang="fr-FR" dirty="0" smtClean="0">
                <a:solidFill>
                  <a:srgbClr val="00B050"/>
                </a:solidFill>
              </a:rPr>
              <a:t>conversion</a:t>
            </a:r>
            <a:r>
              <a:rPr lang="fr-FR" dirty="0" smtClean="0"/>
              <a:t> des unités de production existantes au </a:t>
            </a:r>
            <a:r>
              <a:rPr lang="fr-FR" dirty="0" smtClean="0">
                <a:solidFill>
                  <a:srgbClr val="00B050"/>
                </a:solidFill>
              </a:rPr>
              <a:t>gaz naturel</a:t>
            </a:r>
            <a:r>
              <a:rPr lang="fr-FR" dirty="0" smtClean="0"/>
              <a:t>.</a:t>
            </a:r>
          </a:p>
          <a:p>
            <a:r>
              <a:rPr lang="fr-FR" dirty="0" smtClean="0"/>
              <a:t>L’</a:t>
            </a:r>
            <a:r>
              <a:rPr lang="fr-FR" dirty="0" smtClean="0">
                <a:solidFill>
                  <a:srgbClr val="00B050"/>
                </a:solidFill>
              </a:rPr>
              <a:t>aménagement</a:t>
            </a:r>
            <a:r>
              <a:rPr lang="fr-FR" dirty="0" smtClean="0"/>
              <a:t> de centrales hydroélectriques dans les bassins des fleuves Niger, Volta, Sénégal Gambie.</a:t>
            </a:r>
          </a:p>
          <a:p>
            <a:r>
              <a:rPr lang="fr-FR" dirty="0" smtClean="0"/>
              <a:t>L’</a:t>
            </a:r>
            <a:r>
              <a:rPr lang="fr-FR" dirty="0" smtClean="0">
                <a:solidFill>
                  <a:srgbClr val="00B050"/>
                </a:solidFill>
              </a:rPr>
              <a:t>interconnexion </a:t>
            </a:r>
            <a:r>
              <a:rPr lang="fr-FR" dirty="0" smtClean="0"/>
              <a:t>des réseaux de transport d’énergie dans le cadre du marché du WAPP</a:t>
            </a:r>
          </a:p>
          <a:p>
            <a:r>
              <a:rPr lang="fr-FR" dirty="0" smtClean="0"/>
              <a:t>La poursuite de l’implantation des </a:t>
            </a:r>
            <a:r>
              <a:rPr lang="fr-FR" dirty="0" smtClean="0">
                <a:solidFill>
                  <a:srgbClr val="00B050"/>
                </a:solidFill>
              </a:rPr>
              <a:t>centrales solaires</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490066"/>
          </a:xfrm>
        </p:spPr>
        <p:txBody>
          <a:bodyPr>
            <a:noAutofit/>
          </a:bodyPr>
          <a:lstStyle/>
          <a:p>
            <a:r>
              <a:rPr lang="fr-FR" sz="3200" dirty="0" smtClean="0">
                <a:solidFill>
                  <a:srgbClr val="FF0000"/>
                </a:solidFill>
              </a:rPr>
              <a:t>Potentiel hydroélectrique du bassin de l’OMVS</a:t>
            </a:r>
            <a:endParaRPr lang="fr-FR" sz="3200" dirty="0">
              <a:solidFill>
                <a:srgbClr val="FF0000"/>
              </a:solidFill>
            </a:endParaRPr>
          </a:p>
        </p:txBody>
      </p:sp>
      <p:pic>
        <p:nvPicPr>
          <p:cNvPr id="4" name="Espace réservé du contenu 3" descr="C:\Users\Elhadj Ibrahima NDAO\Desktop\DOCUMENTS BUREAU\E.I.NDAO\Cartes reseaux OMVS\electric_potentiel.jpg"/>
          <p:cNvPicPr>
            <a:picLocks noGrp="1"/>
          </p:cNvPicPr>
          <p:nvPr>
            <p:ph idx="1"/>
          </p:nvPr>
        </p:nvPicPr>
        <p:blipFill>
          <a:blip r:embed="rId2" cstate="print"/>
          <a:srcRect l="5950" t="8685" r="7107"/>
          <a:stretch>
            <a:fillRect/>
          </a:stretch>
        </p:blipFill>
        <p:spPr bwMode="auto">
          <a:xfrm>
            <a:off x="0" y="1124744"/>
            <a:ext cx="9144000" cy="54726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562074"/>
          </a:xfrm>
        </p:spPr>
        <p:txBody>
          <a:bodyPr>
            <a:noAutofit/>
          </a:bodyPr>
          <a:lstStyle/>
          <a:p>
            <a:r>
              <a:rPr lang="fr-FR" sz="3200" dirty="0" smtClean="0">
                <a:solidFill>
                  <a:srgbClr val="FF0000"/>
                </a:solidFill>
              </a:rPr>
              <a:t>Interconnexion future des réseaux OMVS et OMVG</a:t>
            </a:r>
            <a:endParaRPr lang="fr-FR" sz="3200" dirty="0">
              <a:solidFill>
                <a:srgbClr val="FF0000"/>
              </a:solidFill>
            </a:endParaRPr>
          </a:p>
        </p:txBody>
      </p:sp>
      <p:pic>
        <p:nvPicPr>
          <p:cNvPr id="4" name="Espace réservé du contenu 3" descr="C:\Users\Elhadj Ibrahima NDAO\Desktop\DOCUMENTS BUREAU\E.I.NDAO\Cartes reseaux OMVS\electric_intercon.jpg"/>
          <p:cNvPicPr>
            <a:picLocks noGrp="1"/>
          </p:cNvPicPr>
          <p:nvPr>
            <p:ph idx="1"/>
          </p:nvPr>
        </p:nvPicPr>
        <p:blipFill>
          <a:blip r:embed="rId2" cstate="print"/>
          <a:srcRect l="5620" t="7746" r="6942" b="1174"/>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srcRect l="13997" t="12680" r="10519" b="4781"/>
          <a:stretch>
            <a:fillRect/>
          </a:stretch>
        </p:blipFill>
        <p:spPr bwMode="auto">
          <a:xfrm>
            <a:off x="0" y="457199"/>
            <a:ext cx="9144000" cy="6140153"/>
          </a:xfrm>
          <a:prstGeom prst="rect">
            <a:avLst/>
          </a:prstGeom>
          <a:noFill/>
        </p:spPr>
      </p:pic>
      <p:sp>
        <p:nvSpPr>
          <p:cNvPr id="1027" name="Rectangle 3"/>
          <p:cNvSpPr>
            <a:spLocks noChangeArrowheads="1"/>
          </p:cNvSpPr>
          <p:nvPr/>
        </p:nvSpPr>
        <p:spPr bwMode="auto">
          <a:xfrm>
            <a:off x="0" y="403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4211960" y="548680"/>
            <a:ext cx="3744416" cy="923330"/>
          </a:xfrm>
          <a:prstGeom prst="rect">
            <a:avLst/>
          </a:prstGeom>
        </p:spPr>
        <p:txBody>
          <a:bodyPr wrap="square">
            <a:spAutoFit/>
          </a:bodyPr>
          <a:lstStyle/>
          <a:p>
            <a:r>
              <a:rPr lang="fr-FR" b="1" dirty="0" smtClean="0"/>
              <a:t>Projets WAPP (West </a:t>
            </a:r>
            <a:r>
              <a:rPr lang="fr-FR" b="1" dirty="0" err="1" smtClean="0"/>
              <a:t>African</a:t>
            </a:r>
            <a:r>
              <a:rPr lang="fr-FR" b="1" dirty="0" smtClean="0"/>
              <a:t> Power Pool) d’interconnexion des réseaux de transport d’énergie électrique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Plan directeur production – transport d’énergie de la CEDEAO 2011 - 2025</a:t>
            </a:r>
            <a:endParaRPr lang="fr-FR" sz="3200" dirty="0"/>
          </a:p>
        </p:txBody>
      </p:sp>
      <p:sp>
        <p:nvSpPr>
          <p:cNvPr id="3" name="Espace réservé du contenu 2"/>
          <p:cNvSpPr>
            <a:spLocks noGrp="1"/>
          </p:cNvSpPr>
          <p:nvPr>
            <p:ph idx="1"/>
          </p:nvPr>
        </p:nvSpPr>
        <p:spPr>
          <a:xfrm>
            <a:off x="179512" y="1600200"/>
            <a:ext cx="8964488" cy="4525963"/>
          </a:xfrm>
        </p:spPr>
        <p:txBody>
          <a:bodyPr/>
          <a:lstStyle/>
          <a:p>
            <a:r>
              <a:rPr lang="fr-FR" dirty="0" smtClean="0"/>
              <a:t>Projets régionaux prioritaires </a:t>
            </a:r>
            <a:r>
              <a:rPr lang="fr-FR" dirty="0" smtClean="0">
                <a:solidFill>
                  <a:srgbClr val="FF0000"/>
                </a:solidFill>
              </a:rPr>
              <a:t>2011 – 2025</a:t>
            </a:r>
          </a:p>
          <a:p>
            <a:r>
              <a:rPr lang="fr-FR" dirty="0" smtClean="0">
                <a:solidFill>
                  <a:srgbClr val="FF0000"/>
                </a:solidFill>
              </a:rPr>
              <a:t>10 000 MW </a:t>
            </a:r>
            <a:r>
              <a:rPr lang="fr-FR" dirty="0" smtClean="0"/>
              <a:t>à installer dont </a:t>
            </a:r>
            <a:r>
              <a:rPr lang="fr-FR" dirty="0" smtClean="0">
                <a:solidFill>
                  <a:srgbClr val="FF0000"/>
                </a:solidFill>
              </a:rPr>
              <a:t>7 000 MW </a:t>
            </a:r>
            <a:r>
              <a:rPr lang="fr-FR" dirty="0" smtClean="0"/>
              <a:t>en hydroélectricité</a:t>
            </a:r>
          </a:p>
          <a:p>
            <a:r>
              <a:rPr lang="fr-FR" dirty="0" smtClean="0">
                <a:solidFill>
                  <a:srgbClr val="FF0000"/>
                </a:solidFill>
              </a:rPr>
              <a:t>16 000 km </a:t>
            </a:r>
            <a:r>
              <a:rPr lang="fr-FR" dirty="0" smtClean="0"/>
              <a:t>de lignes d’interconnexion</a:t>
            </a:r>
          </a:p>
          <a:p>
            <a:r>
              <a:rPr lang="fr-FR" dirty="0" smtClean="0"/>
              <a:t>Investissement global </a:t>
            </a:r>
            <a:r>
              <a:rPr lang="fr-FR" dirty="0" smtClean="0">
                <a:solidFill>
                  <a:srgbClr val="FF0000"/>
                </a:solidFill>
              </a:rPr>
              <a:t>24 milliards USD </a:t>
            </a:r>
            <a:r>
              <a:rPr lang="fr-FR" dirty="0" smtClean="0"/>
              <a:t>dont 18 en </a:t>
            </a:r>
            <a:r>
              <a:rPr lang="fr-FR" dirty="0" smtClean="0">
                <a:solidFill>
                  <a:srgbClr val="FF0000"/>
                </a:solidFill>
              </a:rPr>
              <a:t>production</a:t>
            </a:r>
            <a:r>
              <a:rPr lang="fr-FR" dirty="0" smtClean="0"/>
              <a:t> et 6 en </a:t>
            </a:r>
            <a:r>
              <a:rPr lang="fr-FR" dirty="0" smtClean="0">
                <a:solidFill>
                  <a:srgbClr val="FF0000"/>
                </a:solidFill>
              </a:rPr>
              <a:t>transport </a:t>
            </a:r>
            <a:endParaRPr lang="fr-FR"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Calendrier de réalisation pour couvrir la demande régionale </a:t>
            </a:r>
            <a:endParaRPr lang="fr-FR" sz="3200" dirty="0"/>
          </a:p>
        </p:txBody>
      </p:sp>
      <p:sp>
        <p:nvSpPr>
          <p:cNvPr id="3" name="Espace réservé du contenu 2"/>
          <p:cNvSpPr>
            <a:spLocks noGrp="1"/>
          </p:cNvSpPr>
          <p:nvPr>
            <p:ph idx="1"/>
          </p:nvPr>
        </p:nvSpPr>
        <p:spPr/>
        <p:txBody>
          <a:bodyPr/>
          <a:lstStyle/>
          <a:p>
            <a:r>
              <a:rPr lang="fr-FR" dirty="0" smtClean="0">
                <a:solidFill>
                  <a:srgbClr val="FF0000"/>
                </a:solidFill>
              </a:rPr>
              <a:t>Phase 1:</a:t>
            </a:r>
            <a:r>
              <a:rPr lang="fr-FR" dirty="0" smtClean="0"/>
              <a:t> Mise en service entre 2017 et </a:t>
            </a:r>
            <a:r>
              <a:rPr lang="fr-FR" dirty="0" smtClean="0">
                <a:solidFill>
                  <a:srgbClr val="FF0000"/>
                </a:solidFill>
              </a:rPr>
              <a:t>2019</a:t>
            </a:r>
          </a:p>
          <a:p>
            <a:r>
              <a:rPr lang="fr-FR" dirty="0" smtClean="0">
                <a:solidFill>
                  <a:srgbClr val="FF0000"/>
                </a:solidFill>
              </a:rPr>
              <a:t>Phase 2</a:t>
            </a:r>
            <a:r>
              <a:rPr lang="fr-FR" dirty="0" smtClean="0"/>
              <a:t>: Mise en service entre 2019 et 20</a:t>
            </a:r>
            <a:r>
              <a:rPr lang="fr-FR" dirty="0" smtClean="0">
                <a:solidFill>
                  <a:srgbClr val="FF0000"/>
                </a:solidFill>
              </a:rPr>
              <a:t>21</a:t>
            </a:r>
          </a:p>
          <a:p>
            <a:r>
              <a:rPr lang="fr-FR" dirty="0" smtClean="0">
                <a:solidFill>
                  <a:srgbClr val="FF0000"/>
                </a:solidFill>
              </a:rPr>
              <a:t>Phase 3</a:t>
            </a:r>
            <a:r>
              <a:rPr lang="fr-FR" dirty="0" smtClean="0"/>
              <a:t>: Mise en service entre 2021 et 20</a:t>
            </a:r>
            <a:r>
              <a:rPr lang="fr-FR" dirty="0" smtClean="0">
                <a:solidFill>
                  <a:srgbClr val="FF0000"/>
                </a:solidFill>
              </a:rPr>
              <a:t>23</a:t>
            </a:r>
            <a:endParaRPr lang="fr-F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 y="-11"/>
          <a:ext cx="8964488" cy="6669366"/>
        </p:xfrm>
        <a:graphic>
          <a:graphicData uri="http://schemas.openxmlformats.org/drawingml/2006/table">
            <a:tbl>
              <a:tblPr/>
              <a:tblGrid>
                <a:gridCol w="1817168"/>
                <a:gridCol w="2828435"/>
                <a:gridCol w="2738199"/>
                <a:gridCol w="1580686"/>
              </a:tblGrid>
              <a:tr h="214562">
                <a:tc>
                  <a:txBody>
                    <a:bodyPr/>
                    <a:lstStyle/>
                    <a:p>
                      <a:pPr algn="ctr" fontAlgn="b"/>
                      <a:r>
                        <a:rPr lang="fr-FR" sz="1200" b="1" i="0" u="none" strike="noStrike" dirty="0">
                          <a:solidFill>
                            <a:srgbClr val="000000"/>
                          </a:solidFill>
                          <a:latin typeface="Calibri"/>
                        </a:rPr>
                        <a:t>Projets</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latin typeface="Calibri"/>
                        </a:rPr>
                        <a:t>Phase 1</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1200" b="1" i="0" u="none" strike="noStrike">
                          <a:solidFill>
                            <a:srgbClr val="000000"/>
                          </a:solidFill>
                          <a:latin typeface="Calibri"/>
                        </a:rPr>
                        <a:t>Phase 2</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200" b="1" i="0" u="none" strike="noStrike">
                          <a:solidFill>
                            <a:srgbClr val="000000"/>
                          </a:solidFill>
                          <a:latin typeface="Calibri"/>
                        </a:rPr>
                        <a:t>Phase 3</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Gouina (OMVS)</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Interconnexion Kayes - Tambacounda</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Eolien 200 MW Sénégal - Gambie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58381">
                <a:tc>
                  <a:txBody>
                    <a:bodyPr/>
                    <a:lstStyle/>
                    <a:p>
                      <a:pPr algn="l" fontAlgn="t"/>
                      <a:r>
                        <a:rPr lang="fr-FR" sz="1200" b="0" i="0" u="none" strike="noStrike">
                          <a:solidFill>
                            <a:srgbClr val="000000"/>
                          </a:solidFill>
                          <a:latin typeface="Calibri"/>
                        </a:rPr>
                        <a:t>Interconnexion                               Ghana-Burkina Faso - Mali</a:t>
                      </a:r>
                    </a:p>
                  </a:txBody>
                  <a:tcPr marL="5959" marR="5959"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it-IT" sz="1200" b="0" i="0" u="none" strike="noStrike" dirty="0">
                          <a:solidFill>
                            <a:srgbClr val="000000"/>
                          </a:solidFill>
                          <a:latin typeface="Calibri"/>
                        </a:rPr>
                        <a:t>Balassa - Badoumbé</a:t>
                      </a:r>
                      <a:r>
                        <a:rPr lang="it-IT" sz="1200" b="0" i="0" u="none" strike="noStrike" dirty="0" smtClean="0">
                          <a:solidFill>
                            <a:srgbClr val="000000"/>
                          </a:solidFill>
                          <a:latin typeface="Calibri"/>
                        </a:rPr>
                        <a:t>, (Guinée)                                                         </a:t>
                      </a:r>
                      <a:r>
                        <a:rPr lang="it-IT" sz="1200" b="0" i="0" u="none" strike="noStrike" dirty="0">
                          <a:solidFill>
                            <a:srgbClr val="000000"/>
                          </a:solidFill>
                          <a:latin typeface="Calibri"/>
                        </a:rPr>
                        <a:t>Interconnexion Linsan - Manantali (1er terne)</a:t>
                      </a:r>
                    </a:p>
                  </a:txBody>
                  <a:tcPr marL="5959" marR="5959"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it-IT" sz="1200" b="0" i="0" u="none" strike="noStrike" dirty="0">
                          <a:solidFill>
                            <a:srgbClr val="000000"/>
                          </a:solidFill>
                          <a:latin typeface="Calibri"/>
                        </a:rPr>
                        <a:t>Koukoutamba</a:t>
                      </a:r>
                      <a:r>
                        <a:rPr lang="it-IT" sz="1200" b="0" i="0" u="none" strike="noStrike" dirty="0" smtClean="0">
                          <a:solidFill>
                            <a:srgbClr val="000000"/>
                          </a:solidFill>
                          <a:latin typeface="Calibri"/>
                        </a:rPr>
                        <a:t>, (Guinée)                                                           </a:t>
                      </a:r>
                      <a:r>
                        <a:rPr lang="it-IT" sz="1200" b="0" i="0" u="none" strike="noStrike" dirty="0">
                          <a:solidFill>
                            <a:srgbClr val="000000"/>
                          </a:solidFill>
                          <a:latin typeface="Calibri"/>
                        </a:rPr>
                        <a:t>Interconnexion Linsan- Manantali (2è terne)</a:t>
                      </a:r>
                    </a:p>
                  </a:txBody>
                  <a:tcPr marL="5959" marR="5959"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1200" b="0" i="0" u="none" strike="noStrike" dirty="0" err="1" smtClean="0">
                          <a:solidFill>
                            <a:srgbClr val="000000"/>
                          </a:solidFill>
                          <a:latin typeface="Calibri"/>
                        </a:rPr>
                        <a:t>Boureya</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Kaléta (Guinée)</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9295">
                <a:tc>
                  <a:txBody>
                    <a:bodyPr/>
                    <a:lstStyle/>
                    <a:p>
                      <a:pPr algn="l" fontAlgn="b"/>
                      <a:r>
                        <a:rPr lang="fr-FR" sz="1200" b="0" i="0" u="none" strike="noStrike">
                          <a:solidFill>
                            <a:srgbClr val="000000"/>
                          </a:solidFill>
                          <a:latin typeface="Calibri"/>
                        </a:rPr>
                        <a:t>Projet OMVG</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dirty="0" err="1" smtClean="0">
                          <a:solidFill>
                            <a:srgbClr val="000000"/>
                          </a:solidFill>
                          <a:latin typeface="Calibri"/>
                        </a:rPr>
                        <a:t>Digan</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dirty="0">
                          <a:solidFill>
                            <a:srgbClr val="000000"/>
                          </a:solidFill>
                          <a:latin typeface="Calibri"/>
                        </a:rPr>
                        <a:t>Grand </a:t>
                      </a:r>
                      <a:r>
                        <a:rPr lang="fr-FR" sz="1200" b="0" i="0" u="none" strike="noStrike" dirty="0" err="1" smtClean="0">
                          <a:solidFill>
                            <a:srgbClr val="000000"/>
                          </a:solidFill>
                          <a:latin typeface="Calibri"/>
                        </a:rPr>
                        <a:t>Kinkon</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9295">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err="1" smtClean="0">
                          <a:solidFill>
                            <a:srgbClr val="000000"/>
                          </a:solidFill>
                          <a:latin typeface="Calibri"/>
                        </a:rPr>
                        <a:t>Souapiti</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dirty="0" err="1" smtClean="0">
                          <a:solidFill>
                            <a:srgbClr val="000000"/>
                          </a:solidFill>
                          <a:latin typeface="Calibri"/>
                        </a:rPr>
                        <a:t>Amaria</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3821">
                <a:tc>
                  <a:txBody>
                    <a:bodyPr/>
                    <a:lstStyle/>
                    <a:p>
                      <a:pPr algn="l" fontAlgn="t"/>
                      <a:r>
                        <a:rPr lang="fr-FR" sz="1200" b="0" i="0" u="none" strike="noStrike">
                          <a:solidFill>
                            <a:srgbClr val="000000"/>
                          </a:solidFill>
                          <a:latin typeface="Calibri"/>
                        </a:rPr>
                        <a:t>Projet CLSG (+ Mount coffee)</a:t>
                      </a:r>
                    </a:p>
                  </a:txBody>
                  <a:tcPr marL="5959" marR="5959"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fr-FR" sz="1200" b="0" i="0" u="none" strike="noStrike" dirty="0" err="1" smtClean="0">
                          <a:solidFill>
                            <a:srgbClr val="000000"/>
                          </a:solidFill>
                          <a:latin typeface="Calibri"/>
                        </a:rPr>
                        <a:t>Bumbuna</a:t>
                      </a:r>
                      <a:r>
                        <a:rPr lang="fr-FR" sz="1200" b="0" i="0" u="none" strike="noStrike" dirty="0" smtClean="0">
                          <a:solidFill>
                            <a:srgbClr val="000000"/>
                          </a:solidFill>
                          <a:latin typeface="Calibri"/>
                        </a:rPr>
                        <a:t> (Sierra Léone)</a:t>
                      </a:r>
                      <a:endParaRPr lang="fr-FR" sz="1200" b="0" i="0" u="none" strike="noStrike" dirty="0">
                        <a:solidFill>
                          <a:srgbClr val="000000"/>
                        </a:solidFill>
                        <a:latin typeface="Calibri"/>
                      </a:endParaRPr>
                    </a:p>
                  </a:txBody>
                  <a:tcPr marL="5959" marR="5959"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9295">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dirty="0" err="1" smtClean="0">
                          <a:solidFill>
                            <a:srgbClr val="000000"/>
                          </a:solidFill>
                          <a:latin typeface="Calibri"/>
                        </a:rPr>
                        <a:t>Kassa</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Projet Tiboto</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Félou (OMVS)</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Solaire 150 MW (Mali)</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19372">
                <a:tc>
                  <a:txBody>
                    <a:bodyPr/>
                    <a:lstStyle/>
                    <a:p>
                      <a:pPr algn="l" fontAlgn="b"/>
                      <a:r>
                        <a:rPr lang="fr-FR" sz="1200" b="0" i="0" u="none" strike="noStrike">
                          <a:solidFill>
                            <a:srgbClr val="000000"/>
                          </a:solidFill>
                          <a:latin typeface="Calibri"/>
                        </a:rPr>
                        <a:t>Interconnexion                            Ségou - Ferkessédougou</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fr-FR" sz="1200" b="0" i="0" u="none" strike="noStrike" dirty="0" err="1">
                          <a:solidFill>
                            <a:srgbClr val="000000"/>
                          </a:solidFill>
                          <a:latin typeface="Calibri"/>
                        </a:rPr>
                        <a:t>Fomi</a:t>
                      </a:r>
                      <a:r>
                        <a:rPr lang="fr-FR" sz="1200" b="0" i="0" u="none" strike="noStrike" dirty="0">
                          <a:solidFill>
                            <a:srgbClr val="000000"/>
                          </a:solidFill>
                          <a:latin typeface="Calibri"/>
                        </a:rPr>
                        <a:t> </a:t>
                      </a:r>
                      <a:r>
                        <a:rPr lang="fr-FR" sz="1200" b="0" i="0" u="none" strike="noStrike" dirty="0" smtClean="0">
                          <a:solidFill>
                            <a:srgbClr val="000000"/>
                          </a:solidFill>
                          <a:latin typeface="Calibri"/>
                        </a:rPr>
                        <a:t>– </a:t>
                      </a:r>
                      <a:r>
                        <a:rPr lang="fr-FR" sz="1200" b="0" i="0" u="none" strike="noStrike" dirty="0" err="1" smtClean="0">
                          <a:solidFill>
                            <a:srgbClr val="000000"/>
                          </a:solidFill>
                          <a:latin typeface="Calibri"/>
                        </a:rPr>
                        <a:t>Boundiali</a:t>
                      </a:r>
                      <a:r>
                        <a:rPr lang="fr-FR" sz="1200" b="0" i="0" u="none" strike="noStrike" dirty="0" smtClean="0">
                          <a:solidFill>
                            <a:srgbClr val="000000"/>
                          </a:solidFill>
                          <a:latin typeface="Calibri"/>
                        </a:rPr>
                        <a:t> (Guinée – Côte d’Ivoire)</a:t>
                      </a:r>
                      <a:endParaRPr lang="fr-FR" sz="1200" b="0" i="0" u="none" strike="noStrike" dirty="0">
                        <a:solidFill>
                          <a:srgbClr val="000000"/>
                        </a:solidFill>
                        <a:latin typeface="Calibri"/>
                      </a:endParaRPr>
                    </a:p>
                  </a:txBody>
                  <a:tcPr marL="5959" marR="5959"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Projet </a:t>
                      </a:r>
                      <a:r>
                        <a:rPr lang="fr-FR" sz="1200" b="0" i="0" u="none" strike="noStrike" dirty="0" err="1" smtClean="0">
                          <a:solidFill>
                            <a:srgbClr val="000000"/>
                          </a:solidFill>
                          <a:latin typeface="Calibri"/>
                        </a:rPr>
                        <a:t>Fomi</a:t>
                      </a:r>
                      <a:r>
                        <a:rPr lang="fr-FR" sz="1200" b="0" i="0" u="none" strike="noStrike" dirty="0" smtClean="0">
                          <a:solidFill>
                            <a:srgbClr val="000000"/>
                          </a:solidFill>
                          <a:latin typeface="Calibri"/>
                        </a:rPr>
                        <a:t> (Guinée)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Projet </a:t>
                      </a:r>
                      <a:r>
                        <a:rPr lang="fr-FR" sz="1200" b="0" i="0" u="none" strike="noStrike" dirty="0" err="1" smtClean="0">
                          <a:solidFill>
                            <a:srgbClr val="000000"/>
                          </a:solidFill>
                          <a:latin typeface="Calibri"/>
                        </a:rPr>
                        <a:t>Soubré</a:t>
                      </a:r>
                      <a:r>
                        <a:rPr lang="fr-FR" sz="1200" b="0" i="0" u="none" strike="noStrike" dirty="0" smtClean="0">
                          <a:solidFill>
                            <a:srgbClr val="000000"/>
                          </a:solidFill>
                          <a:latin typeface="Calibri"/>
                        </a:rPr>
                        <a:t> (Côte</a:t>
                      </a:r>
                      <a:r>
                        <a:rPr lang="fr-FR" sz="1200" b="0" i="0" u="none" strike="noStrike" baseline="0" dirty="0" smtClean="0">
                          <a:solidFill>
                            <a:srgbClr val="000000"/>
                          </a:solidFill>
                          <a:latin typeface="Calibri"/>
                        </a:rPr>
                        <a:t> d’Ivoire)</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Projet Dorsale Côtière</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cc Togo</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Aboadzé (Ghana)</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dirty="0" err="1">
                          <a:solidFill>
                            <a:srgbClr val="000000"/>
                          </a:solidFill>
                          <a:latin typeface="Calibri"/>
                        </a:rPr>
                        <a:t>Adjaralla</a:t>
                      </a:r>
                      <a:r>
                        <a:rPr lang="fr-FR" sz="1200" b="0" i="0" u="none" strike="noStrike" dirty="0">
                          <a:solidFill>
                            <a:srgbClr val="000000"/>
                          </a:solidFill>
                          <a:latin typeface="Calibri"/>
                        </a:rPr>
                        <a:t> </a:t>
                      </a:r>
                      <a:r>
                        <a:rPr lang="fr-FR" sz="1200" b="0" i="0" u="none" strike="noStrike" dirty="0" smtClean="0">
                          <a:solidFill>
                            <a:srgbClr val="000000"/>
                          </a:solidFill>
                          <a:latin typeface="Calibri"/>
                        </a:rPr>
                        <a:t>Hydro (Togo</a:t>
                      </a:r>
                      <a:r>
                        <a:rPr lang="fr-FR" sz="1200" b="0" i="0" u="none" strike="noStrike" dirty="0">
                          <a:solidFill>
                            <a:srgbClr val="000000"/>
                          </a:solidFill>
                          <a:latin typeface="Calibri"/>
                        </a:rPr>
                        <a:t>)</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Maria Gileta (Bénin)</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Bolgatanga - Ouagadougou</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Axe 330 kV Nord Sud Ghana</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Solaire 150 MW (Burkina Faso)</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Projet Corridor Nord</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dirty="0">
                          <a:solidFill>
                            <a:srgbClr val="000000"/>
                          </a:solidFill>
                          <a:latin typeface="Calibri"/>
                        </a:rPr>
                        <a:t>Projet </a:t>
                      </a:r>
                      <a:r>
                        <a:rPr lang="fr-FR" sz="1200" b="0" i="0" u="none" strike="noStrike" dirty="0" err="1" smtClean="0">
                          <a:solidFill>
                            <a:srgbClr val="000000"/>
                          </a:solidFill>
                          <a:latin typeface="Calibri"/>
                        </a:rPr>
                        <a:t>Salkadamna</a:t>
                      </a:r>
                      <a:r>
                        <a:rPr lang="fr-FR" sz="1200" b="0" i="0" u="none" strike="noStrike" dirty="0" smtClean="0">
                          <a:solidFill>
                            <a:srgbClr val="000000"/>
                          </a:solidFill>
                          <a:latin typeface="Calibri"/>
                        </a:rPr>
                        <a:t> charbon (Niger)</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Réseau 760 kV</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dirty="0" err="1" smtClean="0">
                          <a:solidFill>
                            <a:srgbClr val="000000"/>
                          </a:solidFill>
                          <a:latin typeface="Calibri"/>
                        </a:rPr>
                        <a:t>Mambilla</a:t>
                      </a:r>
                      <a:r>
                        <a:rPr lang="fr-FR" sz="1200" b="0" i="0" u="none" strike="noStrike" dirty="0" smtClean="0">
                          <a:solidFill>
                            <a:srgbClr val="000000"/>
                          </a:solidFill>
                          <a:latin typeface="Calibri"/>
                        </a:rPr>
                        <a:t> hydro (Nigéria)</a:t>
                      </a:r>
                      <a:endParaRPr lang="fr-FR" sz="1200" b="0" i="0" u="none" strike="noStrike" dirty="0">
                        <a:solidFill>
                          <a:srgbClr val="000000"/>
                        </a:solidFill>
                        <a:latin typeface="Calibri"/>
                      </a:endParaRP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Zungeru</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Dorsale Médiane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9295">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t"/>
                      <a:r>
                        <a:rPr lang="pt-BR" sz="1200" b="0" i="0" u="none" strike="noStrike">
                          <a:solidFill>
                            <a:srgbClr val="000000"/>
                          </a:solidFill>
                          <a:latin typeface="Calibri"/>
                        </a:rPr>
                        <a:t>Eolien 300 MW Nigéria N</a:t>
                      </a:r>
                    </a:p>
                  </a:txBody>
                  <a:tcPr marL="5959" marR="5959" marT="595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r>
              <a:tr h="419372">
                <a:tc>
                  <a:txBody>
                    <a:bodyPr/>
                    <a:lstStyle/>
                    <a:p>
                      <a:pPr algn="l" fontAlgn="b"/>
                      <a:r>
                        <a:rPr lang="fr-FR" sz="1200" b="0" i="0" u="none" strike="noStrike">
                          <a:solidFill>
                            <a:srgbClr val="000000"/>
                          </a:solidFill>
                          <a:latin typeface="Calibri"/>
                        </a:rPr>
                        <a:t> </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200" b="0" i="0" u="none" strike="noStrike">
                          <a:solidFill>
                            <a:srgbClr val="000000"/>
                          </a:solidFill>
                          <a:latin typeface="Calibri"/>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200" b="0" i="0" u="none" strike="noStrike">
                          <a:solidFill>
                            <a:srgbClr val="000000"/>
                          </a:solidFill>
                          <a:latin typeface="Calibri"/>
                        </a:rPr>
                        <a:t>Renforcement                       Bénin-Nigéria</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r>
              <a:tr h="214562">
                <a:tc>
                  <a:txBody>
                    <a:bodyPr/>
                    <a:lstStyle/>
                    <a:p>
                      <a:pPr algn="ctr" fontAlgn="b"/>
                      <a:r>
                        <a:rPr lang="fr-FR" sz="1200" b="1" i="0" u="none" strike="noStrike">
                          <a:solidFill>
                            <a:srgbClr val="000000"/>
                          </a:solidFill>
                          <a:latin typeface="Calibri"/>
                        </a:rPr>
                        <a:t>6 894 M$</a:t>
                      </a:r>
                    </a:p>
                  </a:txBody>
                  <a:tcPr marL="5959" marR="5959"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latin typeface="Calibri"/>
                        </a:rPr>
                        <a:t>5 726 M$</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1200" b="1" i="0" u="none" strike="noStrike">
                          <a:solidFill>
                            <a:srgbClr val="000000"/>
                          </a:solidFill>
                          <a:latin typeface="Calibri"/>
                        </a:rPr>
                        <a:t>5 724 M$</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200" b="1" i="0" u="none" strike="noStrike" dirty="0">
                          <a:solidFill>
                            <a:srgbClr val="000000"/>
                          </a:solidFill>
                          <a:latin typeface="Calibri"/>
                        </a:rPr>
                        <a:t>5 887 M$</a:t>
                      </a:r>
                    </a:p>
                  </a:txBody>
                  <a:tcPr marL="5959" marR="5959" marT="5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695</Words>
  <Application>Microsoft Office PowerPoint</Application>
  <PresentationFormat>Affichage à l'écran (4:3)</PresentationFormat>
  <Paragraphs>156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adea Association pour le Développement de l’Énergie en Afrique               asdea   Association for the Development of Energy in Africa      SOMMET INTERNATIONAL DU PETROLE ET DE L’ENERGIE EN AFRIQUE 2020 Vidéo conférence du mardi 24 novembre 2020 </vt:lpstr>
      <vt:lpstr>INTRODUCTION</vt:lpstr>
      <vt:lpstr>Les perspectives de l’énergie électrique en  Afrique de l’Ouest</vt:lpstr>
      <vt:lpstr>Potentiel hydroélectrique du bassin de l’OMVS</vt:lpstr>
      <vt:lpstr>Interconnexion future des réseaux OMVS et OMVG</vt:lpstr>
      <vt:lpstr>Diapositive 6</vt:lpstr>
      <vt:lpstr>Plan directeur production – transport d’énergie de la CEDEAO 2011 - 2025</vt:lpstr>
      <vt:lpstr>Calendrier de réalisation pour couvrir la demande régionale </vt:lpstr>
      <vt:lpstr>Diapositive 9</vt:lpstr>
      <vt:lpstr>Résorber le déficit énergétique en Afrique de l’Ouest</vt:lpstr>
      <vt:lpstr>Conditions de mise en œuvre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pour le Développement de l’Énergie en Afrique  Association for the Development of Energy in Africa</dc:title>
  <dc:creator>Elhadj Ibrahima NDAO</dc:creator>
  <cp:lastModifiedBy>Elhadj Ibrahima NDAO</cp:lastModifiedBy>
  <cp:revision>119</cp:revision>
  <dcterms:created xsi:type="dcterms:W3CDTF">2017-12-29T10:53:23Z</dcterms:created>
  <dcterms:modified xsi:type="dcterms:W3CDTF">2020-11-19T10:36:45Z</dcterms:modified>
</cp:coreProperties>
</file>