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4" r:id="rId6"/>
    <p:sldId id="409" r:id="rId7"/>
    <p:sldId id="343" r:id="rId8"/>
    <p:sldId id="419" r:id="rId9"/>
    <p:sldId id="385" r:id="rId10"/>
    <p:sldId id="418" r:id="rId11"/>
    <p:sldId id="414" r:id="rId12"/>
    <p:sldId id="420" r:id="rId13"/>
    <p:sldId id="407" r:id="rId14"/>
    <p:sldId id="415" r:id="rId15"/>
    <p:sldId id="423" r:id="rId16"/>
    <p:sldId id="416" r:id="rId17"/>
    <p:sldId id="32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ilou SEYE" initials="FS" lastIdx="3" clrIdx="0">
    <p:extLst>
      <p:ext uri="{19B8F6BF-5375-455C-9EA6-DF929625EA0E}">
        <p15:presenceInfo xmlns:p15="http://schemas.microsoft.com/office/powerpoint/2012/main" userId="S::falilou.seye@senelec.sn::befde290-d213-4d8a-919f-464f8e728d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CC343B"/>
    <a:srgbClr val="E0DEF8"/>
    <a:srgbClr val="F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19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deyeami.drame\Documents\DEG\Presentations\ASDEA%202020\Donnees%20tableau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fr-FR"/>
              <a:t>Prévision de la demande à l'horizon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Demande!$A$3</c:f>
              <c:strCache>
                <c:ptCount val="1"/>
                <c:pt idx="0">
                  <c:v>Production brute (GWh)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Demande!$B$1:$Q$1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Demande!$B$3:$Q$3</c:f>
              <c:numCache>
                <c:formatCode>0</c:formatCode>
                <c:ptCount val="16"/>
                <c:pt idx="0">
                  <c:v>4374.2928175247362</c:v>
                </c:pt>
                <c:pt idx="1">
                  <c:v>5182.8417463882615</c:v>
                </c:pt>
                <c:pt idx="2">
                  <c:v>5574.7584291154089</c:v>
                </c:pt>
                <c:pt idx="3">
                  <c:v>6826.5449990615698</c:v>
                </c:pt>
                <c:pt idx="4">
                  <c:v>8003.685473026012</c:v>
                </c:pt>
                <c:pt idx="5">
                  <c:v>8845.0794498368959</c:v>
                </c:pt>
                <c:pt idx="6">
                  <c:v>10115.298263514976</c:v>
                </c:pt>
                <c:pt idx="7">
                  <c:v>11023.462314487329</c:v>
                </c:pt>
                <c:pt idx="8">
                  <c:v>11723.839461547526</c:v>
                </c:pt>
                <c:pt idx="9">
                  <c:v>12302.132754925547</c:v>
                </c:pt>
                <c:pt idx="10">
                  <c:v>12908.565743884008</c:v>
                </c:pt>
                <c:pt idx="11">
                  <c:v>13541.137074534894</c:v>
                </c:pt>
                <c:pt idx="12">
                  <c:v>14212.524553834486</c:v>
                </c:pt>
                <c:pt idx="13">
                  <c:v>14841.272006828223</c:v>
                </c:pt>
                <c:pt idx="14">
                  <c:v>15578.558077519188</c:v>
                </c:pt>
                <c:pt idx="15">
                  <c:v>16642.492083714689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D4-BA53-8662C46CE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26659768"/>
        <c:axId val="1026660424"/>
      </c:barChart>
      <c:lineChart>
        <c:grouping val="standard"/>
        <c:varyColors val="0"/>
        <c:ser>
          <c:idx val="0"/>
          <c:order val="0"/>
          <c:tx>
            <c:strRef>
              <c:f>Demande!$A$2</c:f>
              <c:strCache>
                <c:ptCount val="1"/>
                <c:pt idx="0">
                  <c:v>Pointe (MW)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Demande!$B$1:$Q$1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Demande!$B$2:$Q$2</c:f>
              <c:numCache>
                <c:formatCode>0</c:formatCode>
                <c:ptCount val="16"/>
                <c:pt idx="0" formatCode="General">
                  <c:v>738</c:v>
                </c:pt>
                <c:pt idx="1">
                  <c:v>826.2853084821329</c:v>
                </c:pt>
                <c:pt idx="2">
                  <c:v>882.53135026126711</c:v>
                </c:pt>
                <c:pt idx="3">
                  <c:v>1109.3766227438664</c:v>
                </c:pt>
                <c:pt idx="4">
                  <c:v>1326.229404935053</c:v>
                </c:pt>
                <c:pt idx="5">
                  <c:v>1477.0434196862686</c:v>
                </c:pt>
                <c:pt idx="6">
                  <c:v>1643.8289608246489</c:v>
                </c:pt>
                <c:pt idx="7">
                  <c:v>1769.0796143588595</c:v>
                </c:pt>
                <c:pt idx="8">
                  <c:v>1872.520085898142</c:v>
                </c:pt>
                <c:pt idx="9">
                  <c:v>1964.8420859134603</c:v>
                </c:pt>
                <c:pt idx="10">
                  <c:v>2061.6495928428126</c:v>
                </c:pt>
                <c:pt idx="11">
                  <c:v>2162.6258162710988</c:v>
                </c:pt>
                <c:pt idx="12">
                  <c:v>2269.7800776828954</c:v>
                </c:pt>
                <c:pt idx="13">
                  <c:v>2374.0322019503255</c:v>
                </c:pt>
                <c:pt idx="14">
                  <c:v>2493.0511986577094</c:v>
                </c:pt>
                <c:pt idx="15">
                  <c:v>2671.595381801566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B2-43D4-BA53-8662C46CE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89768"/>
        <c:axId val="195692064"/>
      </c:lineChart>
      <c:catAx>
        <c:axId val="102665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1026660424"/>
        <c:crosses val="autoZero"/>
        <c:auto val="1"/>
        <c:lblAlgn val="ctr"/>
        <c:lblOffset val="100"/>
        <c:noMultiLvlLbl val="0"/>
      </c:catAx>
      <c:valAx>
        <c:axId val="102666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1026659768"/>
        <c:crosses val="autoZero"/>
        <c:crossBetween val="between"/>
      </c:valAx>
      <c:valAx>
        <c:axId val="195692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195689768"/>
        <c:crosses val="max"/>
        <c:crossBetween val="between"/>
      </c:valAx>
      <c:catAx>
        <c:axId val="195689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69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9A0F7-CA45-4BC0-836E-B73E170291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865649C-7B17-425F-AF9F-A72AD4903E9F}">
      <dgm:prSet phldrT="[Texte]"/>
      <dgm:spPr>
        <a:solidFill>
          <a:srgbClr val="4A206A"/>
        </a:solidFill>
      </dgm:spPr>
      <dgm:t>
        <a:bodyPr/>
        <a:lstStyle/>
        <a:p>
          <a:r>
            <a:rPr lang="fr-FR" dirty="0"/>
            <a:t>chiffres clés de Senelec</a:t>
          </a:r>
        </a:p>
      </dgm:t>
    </dgm:pt>
    <dgm:pt modelId="{C09BAFC2-DE97-46A8-968E-6187FB805F6E}" type="parTrans" cxnId="{A4F338E3-61B7-4D21-998A-7E85E2E34780}">
      <dgm:prSet/>
      <dgm:spPr/>
      <dgm:t>
        <a:bodyPr/>
        <a:lstStyle/>
        <a:p>
          <a:endParaRPr lang="fr-FR"/>
        </a:p>
      </dgm:t>
    </dgm:pt>
    <dgm:pt modelId="{BF177AB6-4401-4589-BA44-6B2C49621C3A}" type="sibTrans" cxnId="{A4F338E3-61B7-4D21-998A-7E85E2E34780}">
      <dgm:prSet/>
      <dgm:spPr/>
      <dgm:t>
        <a:bodyPr/>
        <a:lstStyle/>
        <a:p>
          <a:endParaRPr lang="fr-FR"/>
        </a:p>
      </dgm:t>
    </dgm:pt>
    <dgm:pt modelId="{9AE8FB5B-969F-48D7-8154-7931BDD05369}">
      <dgm:prSet phldrT="[Texte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fr-FR" dirty="0"/>
            <a:t>Focus sur le développement des capacités renouvelables</a:t>
          </a:r>
        </a:p>
      </dgm:t>
    </dgm:pt>
    <dgm:pt modelId="{8134652E-2F51-4F55-BE70-9E6E664EBF6B}" type="parTrans" cxnId="{0D56BB79-7B16-4E36-869D-997CD3BE4E94}">
      <dgm:prSet/>
      <dgm:spPr/>
      <dgm:t>
        <a:bodyPr/>
        <a:lstStyle/>
        <a:p>
          <a:endParaRPr lang="fr-FR"/>
        </a:p>
      </dgm:t>
    </dgm:pt>
    <dgm:pt modelId="{3253C591-2752-440C-BCFD-88757FF2F4A4}" type="sibTrans" cxnId="{0D56BB79-7B16-4E36-869D-997CD3BE4E94}">
      <dgm:prSet/>
      <dgm:spPr/>
      <dgm:t>
        <a:bodyPr/>
        <a:lstStyle/>
        <a:p>
          <a:endParaRPr lang="fr-FR"/>
        </a:p>
      </dgm:t>
    </dgm:pt>
    <dgm:pt modelId="{17112386-5963-46CF-BD7D-8EEC566A3319}">
      <dgm:prSet phldrT="[Texte]"/>
      <dgm:spPr/>
      <dgm:t>
        <a:bodyPr/>
        <a:lstStyle/>
        <a:p>
          <a:r>
            <a:rPr lang="fr-FR" dirty="0"/>
            <a:t>Plan de production et stratégie Gas to Power</a:t>
          </a:r>
        </a:p>
      </dgm:t>
    </dgm:pt>
    <dgm:pt modelId="{36774660-F953-4245-B418-49AA79F54DE1}" type="parTrans" cxnId="{D0BFF512-B315-47EB-981A-B97135B4FBA7}">
      <dgm:prSet/>
      <dgm:spPr/>
      <dgm:t>
        <a:bodyPr/>
        <a:lstStyle/>
        <a:p>
          <a:endParaRPr lang="fr-FR"/>
        </a:p>
      </dgm:t>
    </dgm:pt>
    <dgm:pt modelId="{32C19C63-FECA-40B2-BF6D-D57300C17F5C}" type="sibTrans" cxnId="{D0BFF512-B315-47EB-981A-B97135B4FBA7}">
      <dgm:prSet/>
      <dgm:spPr/>
      <dgm:t>
        <a:bodyPr/>
        <a:lstStyle/>
        <a:p>
          <a:endParaRPr lang="fr-FR"/>
        </a:p>
      </dgm:t>
    </dgm:pt>
    <dgm:pt modelId="{1B500F1D-F7F8-4D9B-B510-F374B97970BA}" type="pres">
      <dgm:prSet presAssocID="{DD49A0F7-CA45-4BC0-836E-B73E170291A8}" presName="Name0" presStyleCnt="0">
        <dgm:presLayoutVars>
          <dgm:chMax val="7"/>
          <dgm:chPref val="7"/>
          <dgm:dir/>
        </dgm:presLayoutVars>
      </dgm:prSet>
      <dgm:spPr/>
    </dgm:pt>
    <dgm:pt modelId="{021A86AF-2C95-4C0D-90D1-07562873E1ED}" type="pres">
      <dgm:prSet presAssocID="{DD49A0F7-CA45-4BC0-836E-B73E170291A8}" presName="Name1" presStyleCnt="0"/>
      <dgm:spPr/>
    </dgm:pt>
    <dgm:pt modelId="{8E2001EB-CD24-4D83-BF82-A064607A4D61}" type="pres">
      <dgm:prSet presAssocID="{DD49A0F7-CA45-4BC0-836E-B73E170291A8}" presName="cycle" presStyleCnt="0"/>
      <dgm:spPr/>
    </dgm:pt>
    <dgm:pt modelId="{620CB3C3-47CB-4561-AF52-F5C35AB5FD07}" type="pres">
      <dgm:prSet presAssocID="{DD49A0F7-CA45-4BC0-836E-B73E170291A8}" presName="srcNode" presStyleLbl="node1" presStyleIdx="0" presStyleCnt="3"/>
      <dgm:spPr/>
    </dgm:pt>
    <dgm:pt modelId="{385418F4-EBB6-448E-8D78-F6345772129B}" type="pres">
      <dgm:prSet presAssocID="{DD49A0F7-CA45-4BC0-836E-B73E170291A8}" presName="conn" presStyleLbl="parChTrans1D2" presStyleIdx="0" presStyleCnt="1"/>
      <dgm:spPr/>
    </dgm:pt>
    <dgm:pt modelId="{EE7565DF-D8D8-4998-86D7-389AD2BDEFAB}" type="pres">
      <dgm:prSet presAssocID="{DD49A0F7-CA45-4BC0-836E-B73E170291A8}" presName="extraNode" presStyleLbl="node1" presStyleIdx="0" presStyleCnt="3"/>
      <dgm:spPr/>
    </dgm:pt>
    <dgm:pt modelId="{8FAFD0E0-57AD-4F78-B257-485D7A959B02}" type="pres">
      <dgm:prSet presAssocID="{DD49A0F7-CA45-4BC0-836E-B73E170291A8}" presName="dstNode" presStyleLbl="node1" presStyleIdx="0" presStyleCnt="3"/>
      <dgm:spPr/>
    </dgm:pt>
    <dgm:pt modelId="{A0FE8B6D-1AA5-4D8B-B137-F99EDBC2B3A9}" type="pres">
      <dgm:prSet presAssocID="{3865649C-7B17-425F-AF9F-A72AD4903E9F}" presName="text_1" presStyleLbl="node1" presStyleIdx="0" presStyleCnt="3">
        <dgm:presLayoutVars>
          <dgm:bulletEnabled val="1"/>
        </dgm:presLayoutVars>
      </dgm:prSet>
      <dgm:spPr/>
    </dgm:pt>
    <dgm:pt modelId="{6F52F4DF-AEC0-46BD-8F73-3BD5F0C7B456}" type="pres">
      <dgm:prSet presAssocID="{3865649C-7B17-425F-AF9F-A72AD4903E9F}" presName="accent_1" presStyleCnt="0"/>
      <dgm:spPr/>
    </dgm:pt>
    <dgm:pt modelId="{C592CB09-4FB2-4921-84C9-E98BF406696F}" type="pres">
      <dgm:prSet presAssocID="{3865649C-7B17-425F-AF9F-A72AD4903E9F}" presName="accentRepeatNode" presStyleLbl="solidFgAcc1" presStyleIdx="0" presStyleCnt="3"/>
      <dgm:spPr>
        <a:ln>
          <a:solidFill>
            <a:srgbClr val="4A206A"/>
          </a:solidFill>
        </a:ln>
      </dgm:spPr>
    </dgm:pt>
    <dgm:pt modelId="{75A6BB5C-F2C4-4559-9E2C-9E51556940A7}" type="pres">
      <dgm:prSet presAssocID="{9AE8FB5B-969F-48D7-8154-7931BDD05369}" presName="text_2" presStyleLbl="node1" presStyleIdx="1" presStyleCnt="3">
        <dgm:presLayoutVars>
          <dgm:bulletEnabled val="1"/>
        </dgm:presLayoutVars>
      </dgm:prSet>
      <dgm:spPr/>
    </dgm:pt>
    <dgm:pt modelId="{49070069-3540-4ED1-B6DB-E8B5B8C60DA2}" type="pres">
      <dgm:prSet presAssocID="{9AE8FB5B-969F-48D7-8154-7931BDD05369}" presName="accent_2" presStyleCnt="0"/>
      <dgm:spPr/>
    </dgm:pt>
    <dgm:pt modelId="{05B9729A-470A-4895-86DD-F1A56B80C975}" type="pres">
      <dgm:prSet presAssocID="{9AE8FB5B-969F-48D7-8154-7931BDD05369}" presName="accentRepeatNode" presStyleLbl="solidFgAcc1" presStyleIdx="1" presStyleCnt="3"/>
      <dgm:spPr>
        <a:ln>
          <a:solidFill>
            <a:srgbClr val="C00000"/>
          </a:solidFill>
        </a:ln>
      </dgm:spPr>
    </dgm:pt>
    <dgm:pt modelId="{957E7581-1A03-4DD9-885B-06260B3C8FBD}" type="pres">
      <dgm:prSet presAssocID="{17112386-5963-46CF-BD7D-8EEC566A3319}" presName="text_3" presStyleLbl="node1" presStyleIdx="2" presStyleCnt="3" custLinFactNeighborX="1739" custLinFactNeighborY="-3516">
        <dgm:presLayoutVars>
          <dgm:bulletEnabled val="1"/>
        </dgm:presLayoutVars>
      </dgm:prSet>
      <dgm:spPr/>
    </dgm:pt>
    <dgm:pt modelId="{DE440C6C-C8C6-44F7-8BD7-401EDEEEEBE7}" type="pres">
      <dgm:prSet presAssocID="{17112386-5963-46CF-BD7D-8EEC566A3319}" presName="accent_3" presStyleCnt="0"/>
      <dgm:spPr/>
    </dgm:pt>
    <dgm:pt modelId="{582D9003-9FCA-41BC-91A0-E7F9A6C344ED}" type="pres">
      <dgm:prSet presAssocID="{17112386-5963-46CF-BD7D-8EEC566A3319}" presName="accentRepeatNode" presStyleLbl="solidFgAcc1" presStyleIdx="2" presStyleCnt="3"/>
      <dgm:spPr/>
    </dgm:pt>
  </dgm:ptLst>
  <dgm:cxnLst>
    <dgm:cxn modelId="{D0BFF512-B315-47EB-981A-B97135B4FBA7}" srcId="{DD49A0F7-CA45-4BC0-836E-B73E170291A8}" destId="{17112386-5963-46CF-BD7D-8EEC566A3319}" srcOrd="2" destOrd="0" parTransId="{36774660-F953-4245-B418-49AA79F54DE1}" sibTransId="{32C19C63-FECA-40B2-BF6D-D57300C17F5C}"/>
    <dgm:cxn modelId="{41F19A4E-AB2A-46EC-B742-62B1D84C9D0A}" type="presOf" srcId="{9AE8FB5B-969F-48D7-8154-7931BDD05369}" destId="{75A6BB5C-F2C4-4559-9E2C-9E51556940A7}" srcOrd="0" destOrd="0" presId="urn:microsoft.com/office/officeart/2008/layout/VerticalCurvedList"/>
    <dgm:cxn modelId="{0D56BB79-7B16-4E36-869D-997CD3BE4E94}" srcId="{DD49A0F7-CA45-4BC0-836E-B73E170291A8}" destId="{9AE8FB5B-969F-48D7-8154-7931BDD05369}" srcOrd="1" destOrd="0" parTransId="{8134652E-2F51-4F55-BE70-9E6E664EBF6B}" sibTransId="{3253C591-2752-440C-BCFD-88757FF2F4A4}"/>
    <dgm:cxn modelId="{44220581-1031-4D0F-B70B-E42111B681A6}" type="presOf" srcId="{17112386-5963-46CF-BD7D-8EEC566A3319}" destId="{957E7581-1A03-4DD9-885B-06260B3C8FBD}" srcOrd="0" destOrd="0" presId="urn:microsoft.com/office/officeart/2008/layout/VerticalCurvedList"/>
    <dgm:cxn modelId="{ACA981C6-07A9-422C-95CD-2EB9CB365757}" type="presOf" srcId="{DD49A0F7-CA45-4BC0-836E-B73E170291A8}" destId="{1B500F1D-F7F8-4D9B-B510-F374B97970BA}" srcOrd="0" destOrd="0" presId="urn:microsoft.com/office/officeart/2008/layout/VerticalCurvedList"/>
    <dgm:cxn modelId="{A4F338E3-61B7-4D21-998A-7E85E2E34780}" srcId="{DD49A0F7-CA45-4BC0-836E-B73E170291A8}" destId="{3865649C-7B17-425F-AF9F-A72AD4903E9F}" srcOrd="0" destOrd="0" parTransId="{C09BAFC2-DE97-46A8-968E-6187FB805F6E}" sibTransId="{BF177AB6-4401-4589-BA44-6B2C49621C3A}"/>
    <dgm:cxn modelId="{0DCF3CEB-8694-4D02-BB27-DC661A9A35BA}" type="presOf" srcId="{BF177AB6-4401-4589-BA44-6B2C49621C3A}" destId="{385418F4-EBB6-448E-8D78-F6345772129B}" srcOrd="0" destOrd="0" presId="urn:microsoft.com/office/officeart/2008/layout/VerticalCurvedList"/>
    <dgm:cxn modelId="{FF4BE8FE-8CD9-4ADC-BED1-9C3EDB896C65}" type="presOf" srcId="{3865649C-7B17-425F-AF9F-A72AD4903E9F}" destId="{A0FE8B6D-1AA5-4D8B-B137-F99EDBC2B3A9}" srcOrd="0" destOrd="0" presId="urn:microsoft.com/office/officeart/2008/layout/VerticalCurvedList"/>
    <dgm:cxn modelId="{86D39C7D-B348-45B4-BA6A-19D48FE704C5}" type="presParOf" srcId="{1B500F1D-F7F8-4D9B-B510-F374B97970BA}" destId="{021A86AF-2C95-4C0D-90D1-07562873E1ED}" srcOrd="0" destOrd="0" presId="urn:microsoft.com/office/officeart/2008/layout/VerticalCurvedList"/>
    <dgm:cxn modelId="{2E5356DA-23FF-4BB5-BABE-FA7756382198}" type="presParOf" srcId="{021A86AF-2C95-4C0D-90D1-07562873E1ED}" destId="{8E2001EB-CD24-4D83-BF82-A064607A4D61}" srcOrd="0" destOrd="0" presId="urn:microsoft.com/office/officeart/2008/layout/VerticalCurvedList"/>
    <dgm:cxn modelId="{2BF28EE2-5D18-45FB-A6D8-BA3562B5A5AA}" type="presParOf" srcId="{8E2001EB-CD24-4D83-BF82-A064607A4D61}" destId="{620CB3C3-47CB-4561-AF52-F5C35AB5FD07}" srcOrd="0" destOrd="0" presId="urn:microsoft.com/office/officeart/2008/layout/VerticalCurvedList"/>
    <dgm:cxn modelId="{673C7481-E1AE-4DEC-9AFF-A577A06FD8C3}" type="presParOf" srcId="{8E2001EB-CD24-4D83-BF82-A064607A4D61}" destId="{385418F4-EBB6-448E-8D78-F6345772129B}" srcOrd="1" destOrd="0" presId="urn:microsoft.com/office/officeart/2008/layout/VerticalCurvedList"/>
    <dgm:cxn modelId="{A621465D-FBC6-4BD3-80F5-5BB8FA2DC13E}" type="presParOf" srcId="{8E2001EB-CD24-4D83-BF82-A064607A4D61}" destId="{EE7565DF-D8D8-4998-86D7-389AD2BDEFAB}" srcOrd="2" destOrd="0" presId="urn:microsoft.com/office/officeart/2008/layout/VerticalCurvedList"/>
    <dgm:cxn modelId="{CCA2C211-E6A6-4170-8EB1-84910A89B52D}" type="presParOf" srcId="{8E2001EB-CD24-4D83-BF82-A064607A4D61}" destId="{8FAFD0E0-57AD-4F78-B257-485D7A959B02}" srcOrd="3" destOrd="0" presId="urn:microsoft.com/office/officeart/2008/layout/VerticalCurvedList"/>
    <dgm:cxn modelId="{B9B480D8-E994-49D3-8F11-DFBD85A614DA}" type="presParOf" srcId="{021A86AF-2C95-4C0D-90D1-07562873E1ED}" destId="{A0FE8B6D-1AA5-4D8B-B137-F99EDBC2B3A9}" srcOrd="1" destOrd="0" presId="urn:microsoft.com/office/officeart/2008/layout/VerticalCurvedList"/>
    <dgm:cxn modelId="{90569FBA-AAE4-4539-8405-5C13D958E899}" type="presParOf" srcId="{021A86AF-2C95-4C0D-90D1-07562873E1ED}" destId="{6F52F4DF-AEC0-46BD-8F73-3BD5F0C7B456}" srcOrd="2" destOrd="0" presId="urn:microsoft.com/office/officeart/2008/layout/VerticalCurvedList"/>
    <dgm:cxn modelId="{0B57779B-0A0F-4DF0-878A-EE9C8FC0CAC1}" type="presParOf" srcId="{6F52F4DF-AEC0-46BD-8F73-3BD5F0C7B456}" destId="{C592CB09-4FB2-4921-84C9-E98BF406696F}" srcOrd="0" destOrd="0" presId="urn:microsoft.com/office/officeart/2008/layout/VerticalCurvedList"/>
    <dgm:cxn modelId="{C6070CF6-88E6-485B-9071-35BF7D6FC396}" type="presParOf" srcId="{021A86AF-2C95-4C0D-90D1-07562873E1ED}" destId="{75A6BB5C-F2C4-4559-9E2C-9E51556940A7}" srcOrd="3" destOrd="0" presId="urn:microsoft.com/office/officeart/2008/layout/VerticalCurvedList"/>
    <dgm:cxn modelId="{9A1EF3D0-E534-41D2-9B54-774E24D1BF9D}" type="presParOf" srcId="{021A86AF-2C95-4C0D-90D1-07562873E1ED}" destId="{49070069-3540-4ED1-B6DB-E8B5B8C60DA2}" srcOrd="4" destOrd="0" presId="urn:microsoft.com/office/officeart/2008/layout/VerticalCurvedList"/>
    <dgm:cxn modelId="{D2694708-E0EA-43A1-8F8D-D41EC374D7F4}" type="presParOf" srcId="{49070069-3540-4ED1-B6DB-E8B5B8C60DA2}" destId="{05B9729A-470A-4895-86DD-F1A56B80C975}" srcOrd="0" destOrd="0" presId="urn:microsoft.com/office/officeart/2008/layout/VerticalCurvedList"/>
    <dgm:cxn modelId="{5831E6B6-BDB3-46A4-83BD-9A94EF3341F8}" type="presParOf" srcId="{021A86AF-2C95-4C0D-90D1-07562873E1ED}" destId="{957E7581-1A03-4DD9-885B-06260B3C8FBD}" srcOrd="5" destOrd="0" presId="urn:microsoft.com/office/officeart/2008/layout/VerticalCurvedList"/>
    <dgm:cxn modelId="{2EF6A91E-5A90-4496-A577-F0F67667BD81}" type="presParOf" srcId="{021A86AF-2C95-4C0D-90D1-07562873E1ED}" destId="{DE440C6C-C8C6-44F7-8BD7-401EDEEEEBE7}" srcOrd="6" destOrd="0" presId="urn:microsoft.com/office/officeart/2008/layout/VerticalCurvedList"/>
    <dgm:cxn modelId="{AA08FB44-B2F0-4303-8438-22654AA0FA39}" type="presParOf" srcId="{DE440C6C-C8C6-44F7-8BD7-401EDEEEEBE7}" destId="{582D9003-9FCA-41BC-91A0-E7F9A6C344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0D871-8D3C-44B0-8E30-8A05CDDFA97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3165989-B3A9-42E9-80D4-68DA044AA5E2}">
      <dgm:prSet phldrT="[Texte]" custT="1"/>
      <dgm:spPr/>
      <dgm:t>
        <a:bodyPr/>
        <a:lstStyle/>
        <a:p>
          <a:pPr algn="ctr"/>
          <a:r>
            <a:rPr lang="fr-FR" sz="2400" b="1" dirty="0">
              <a:latin typeface="Verdana" panose="020B0604030504040204" pitchFamily="34" charset="0"/>
              <a:ea typeface="Verdana" panose="020B0604030504040204" pitchFamily="34" charset="0"/>
            </a:rPr>
            <a:t>2010</a:t>
          </a:r>
        </a:p>
      </dgm:t>
    </dgm:pt>
    <dgm:pt modelId="{C771FC7E-0477-44DE-9BCF-7E24387FE4BD}" type="parTrans" cxnId="{7A6D138C-36C5-43AC-9C4F-7596F4AF05D2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F36C7C-7E6E-4511-A92F-FD9A11E26C6B}" type="sibTrans" cxnId="{7A6D138C-36C5-43AC-9C4F-7596F4AF05D2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6EABE4-69FE-4C0A-BC7E-2506F5C4FD8F}">
      <dgm:prSet phldrT="[Texte]" custT="1"/>
      <dgm:spPr/>
      <dgm:t>
        <a:bodyPr/>
        <a:lstStyle/>
        <a:p>
          <a:r>
            <a:rPr lang="fr-FR" sz="2400" b="1" dirty="0">
              <a:latin typeface="Verdana" panose="020B0604030504040204" pitchFamily="34" charset="0"/>
              <a:ea typeface="Verdana" panose="020B0604030504040204" pitchFamily="34" charset="0"/>
            </a:rPr>
            <a:t>2013</a:t>
          </a:r>
        </a:p>
      </dgm:t>
    </dgm:pt>
    <dgm:pt modelId="{CD4B7BC0-2221-40C2-B91D-EB02D9C347C9}" type="parTrans" cxnId="{FF37E1AF-04C3-4856-A964-AF2759FAC46E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7CEB5A6-5BC6-47FA-BFF4-4F62CF398709}" type="sibTrans" cxnId="{FF37E1AF-04C3-4856-A964-AF2759FAC46E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EE0E88-9686-4C9D-8B41-275152135508}">
      <dgm:prSet phldrT="[Texte]" custT="1"/>
      <dgm:spPr/>
      <dgm:t>
        <a:bodyPr/>
        <a:lstStyle/>
        <a:p>
          <a:r>
            <a:rPr lang="fr-FR" sz="2400" b="1" dirty="0">
              <a:latin typeface="Verdana" panose="020B0604030504040204" pitchFamily="34" charset="0"/>
              <a:ea typeface="Verdana" panose="020B0604030504040204" pitchFamily="34" charset="0"/>
            </a:rPr>
            <a:t>2016</a:t>
          </a:r>
        </a:p>
      </dgm:t>
    </dgm:pt>
    <dgm:pt modelId="{6D70D5D9-18D8-4214-8FDB-24B9BC28F41F}" type="parTrans" cxnId="{5D134B82-2008-415A-9F5E-BB4262D7E5C7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DF5ED0-B9C5-4C24-B39E-65B5C546B83A}" type="sibTrans" cxnId="{5D134B82-2008-415A-9F5E-BB4262D7E5C7}">
      <dgm:prSet/>
      <dgm:spPr/>
      <dgm:t>
        <a:bodyPr/>
        <a:lstStyle/>
        <a:p>
          <a:endParaRPr lang="fr-FR" sz="3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C6ABA0-C9B1-4F86-B4FF-EAB0BBB8AF92}">
      <dgm:prSet custT="1"/>
      <dgm:spPr/>
      <dgm:t>
        <a:bodyPr/>
        <a:lstStyle/>
        <a:p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20</a:t>
          </a: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</a:t>
          </a: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0</a:t>
          </a:r>
          <a:r>
            <a:rPr lang="fr-FR" sz="4900" kern="1200" dirty="0"/>
            <a:t> </a:t>
          </a:r>
        </a:p>
      </dgm:t>
    </dgm:pt>
    <dgm:pt modelId="{01A0B05E-F00A-4E9B-A121-A8F2FA6A6D94}" type="parTrans" cxnId="{611F2F96-B350-48DD-9DDE-AC94CC351449}">
      <dgm:prSet/>
      <dgm:spPr/>
      <dgm:t>
        <a:bodyPr/>
        <a:lstStyle/>
        <a:p>
          <a:endParaRPr lang="fr-FR"/>
        </a:p>
      </dgm:t>
    </dgm:pt>
    <dgm:pt modelId="{25FD8BF2-66B0-451F-ADA8-0E1262759714}" type="sibTrans" cxnId="{611F2F96-B350-48DD-9DDE-AC94CC351449}">
      <dgm:prSet/>
      <dgm:spPr/>
      <dgm:t>
        <a:bodyPr/>
        <a:lstStyle/>
        <a:p>
          <a:endParaRPr lang="fr-FR"/>
        </a:p>
      </dgm:t>
    </dgm:pt>
    <dgm:pt modelId="{9341D9C2-21F3-460E-A042-C66D49BC5724}" type="pres">
      <dgm:prSet presAssocID="{B600D871-8D3C-44B0-8E30-8A05CDDFA979}" presName="arrowDiagram" presStyleCnt="0">
        <dgm:presLayoutVars>
          <dgm:chMax val="5"/>
          <dgm:dir/>
          <dgm:resizeHandles val="exact"/>
        </dgm:presLayoutVars>
      </dgm:prSet>
      <dgm:spPr/>
    </dgm:pt>
    <dgm:pt modelId="{1150B68E-4849-42AD-BBBD-DE8F87F7283F}" type="pres">
      <dgm:prSet presAssocID="{B600D871-8D3C-44B0-8E30-8A05CDDFA979}" presName="arrow" presStyleLbl="bgShp" presStyleIdx="0" presStyleCnt="1"/>
      <dgm:spPr/>
    </dgm:pt>
    <dgm:pt modelId="{654B10E7-6ACC-41CD-8FD3-3634C38340E0}" type="pres">
      <dgm:prSet presAssocID="{B600D871-8D3C-44B0-8E30-8A05CDDFA979}" presName="arrowDiagram4" presStyleCnt="0"/>
      <dgm:spPr/>
    </dgm:pt>
    <dgm:pt modelId="{2FA1412A-4FC1-4A8C-8240-ABFCBF4E5816}" type="pres">
      <dgm:prSet presAssocID="{53165989-B3A9-42E9-80D4-68DA044AA5E2}" presName="bullet4a" presStyleLbl="node1" presStyleIdx="0" presStyleCnt="4"/>
      <dgm:spPr/>
    </dgm:pt>
    <dgm:pt modelId="{D15F0DD4-B586-41F6-A071-6238C8D3FAC5}" type="pres">
      <dgm:prSet presAssocID="{53165989-B3A9-42E9-80D4-68DA044AA5E2}" presName="textBox4a" presStyleLbl="revTx" presStyleIdx="0" presStyleCnt="4">
        <dgm:presLayoutVars>
          <dgm:bulletEnabled val="1"/>
        </dgm:presLayoutVars>
      </dgm:prSet>
      <dgm:spPr/>
    </dgm:pt>
    <dgm:pt modelId="{8125F6DB-C8D2-45F4-9B1C-5A4A1FBA7050}" type="pres">
      <dgm:prSet presAssocID="{5D6EABE4-69FE-4C0A-BC7E-2506F5C4FD8F}" presName="bullet4b" presStyleLbl="node1" presStyleIdx="1" presStyleCnt="4"/>
      <dgm:spPr/>
    </dgm:pt>
    <dgm:pt modelId="{058FB96A-112D-423E-82AE-ED3B2483F366}" type="pres">
      <dgm:prSet presAssocID="{5D6EABE4-69FE-4C0A-BC7E-2506F5C4FD8F}" presName="textBox4b" presStyleLbl="revTx" presStyleIdx="1" presStyleCnt="4">
        <dgm:presLayoutVars>
          <dgm:bulletEnabled val="1"/>
        </dgm:presLayoutVars>
      </dgm:prSet>
      <dgm:spPr/>
    </dgm:pt>
    <dgm:pt modelId="{F2C9FAA9-A80E-4182-A166-4E33888BBA7C}" type="pres">
      <dgm:prSet presAssocID="{71EE0E88-9686-4C9D-8B41-275152135508}" presName="bullet4c" presStyleLbl="node1" presStyleIdx="2" presStyleCnt="4"/>
      <dgm:spPr/>
    </dgm:pt>
    <dgm:pt modelId="{1C6A5FBF-7456-46CE-96D0-93B00A21D5BD}" type="pres">
      <dgm:prSet presAssocID="{71EE0E88-9686-4C9D-8B41-275152135508}" presName="textBox4c" presStyleLbl="revTx" presStyleIdx="2" presStyleCnt="4">
        <dgm:presLayoutVars>
          <dgm:bulletEnabled val="1"/>
        </dgm:presLayoutVars>
      </dgm:prSet>
      <dgm:spPr/>
    </dgm:pt>
    <dgm:pt modelId="{EA9FD87D-E843-4535-BC95-4DB279B6C0CC}" type="pres">
      <dgm:prSet presAssocID="{11C6ABA0-C9B1-4F86-B4FF-EAB0BBB8AF92}" presName="bullet4d" presStyleLbl="node1" presStyleIdx="3" presStyleCnt="4"/>
      <dgm:spPr/>
    </dgm:pt>
    <dgm:pt modelId="{3064DD34-3D06-4AC2-BD43-29938CBC0938}" type="pres">
      <dgm:prSet presAssocID="{11C6ABA0-C9B1-4F86-B4FF-EAB0BBB8AF92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2A05252D-5D5D-4084-8B10-FB4F90B0436B}" type="presOf" srcId="{11C6ABA0-C9B1-4F86-B4FF-EAB0BBB8AF92}" destId="{3064DD34-3D06-4AC2-BD43-29938CBC0938}" srcOrd="0" destOrd="0" presId="urn:microsoft.com/office/officeart/2005/8/layout/arrow2"/>
    <dgm:cxn modelId="{7388D65F-8FFF-43AD-8D5D-E381BB0627D6}" type="presOf" srcId="{B600D871-8D3C-44B0-8E30-8A05CDDFA979}" destId="{9341D9C2-21F3-460E-A042-C66D49BC5724}" srcOrd="0" destOrd="0" presId="urn:microsoft.com/office/officeart/2005/8/layout/arrow2"/>
    <dgm:cxn modelId="{B9E5C96D-F9DE-4597-B115-E8642009B37F}" type="presOf" srcId="{5D6EABE4-69FE-4C0A-BC7E-2506F5C4FD8F}" destId="{058FB96A-112D-423E-82AE-ED3B2483F366}" srcOrd="0" destOrd="0" presId="urn:microsoft.com/office/officeart/2005/8/layout/arrow2"/>
    <dgm:cxn modelId="{EE968780-B59C-45B5-8724-84F0C2DAEA25}" type="presOf" srcId="{71EE0E88-9686-4C9D-8B41-275152135508}" destId="{1C6A5FBF-7456-46CE-96D0-93B00A21D5BD}" srcOrd="0" destOrd="0" presId="urn:microsoft.com/office/officeart/2005/8/layout/arrow2"/>
    <dgm:cxn modelId="{5D134B82-2008-415A-9F5E-BB4262D7E5C7}" srcId="{B600D871-8D3C-44B0-8E30-8A05CDDFA979}" destId="{71EE0E88-9686-4C9D-8B41-275152135508}" srcOrd="2" destOrd="0" parTransId="{6D70D5D9-18D8-4214-8FDB-24B9BC28F41F}" sibTransId="{8FDF5ED0-B9C5-4C24-B39E-65B5C546B83A}"/>
    <dgm:cxn modelId="{7A6D138C-36C5-43AC-9C4F-7596F4AF05D2}" srcId="{B600D871-8D3C-44B0-8E30-8A05CDDFA979}" destId="{53165989-B3A9-42E9-80D4-68DA044AA5E2}" srcOrd="0" destOrd="0" parTransId="{C771FC7E-0477-44DE-9BCF-7E24387FE4BD}" sibTransId="{D4F36C7C-7E6E-4511-A92F-FD9A11E26C6B}"/>
    <dgm:cxn modelId="{611F2F96-B350-48DD-9DDE-AC94CC351449}" srcId="{B600D871-8D3C-44B0-8E30-8A05CDDFA979}" destId="{11C6ABA0-C9B1-4F86-B4FF-EAB0BBB8AF92}" srcOrd="3" destOrd="0" parTransId="{01A0B05E-F00A-4E9B-A121-A8F2FA6A6D94}" sibTransId="{25FD8BF2-66B0-451F-ADA8-0E1262759714}"/>
    <dgm:cxn modelId="{61979B99-2D5E-465D-9AAF-5AA74602250C}" type="presOf" srcId="{53165989-B3A9-42E9-80D4-68DA044AA5E2}" destId="{D15F0DD4-B586-41F6-A071-6238C8D3FAC5}" srcOrd="0" destOrd="0" presId="urn:microsoft.com/office/officeart/2005/8/layout/arrow2"/>
    <dgm:cxn modelId="{FF37E1AF-04C3-4856-A964-AF2759FAC46E}" srcId="{B600D871-8D3C-44B0-8E30-8A05CDDFA979}" destId="{5D6EABE4-69FE-4C0A-BC7E-2506F5C4FD8F}" srcOrd="1" destOrd="0" parTransId="{CD4B7BC0-2221-40C2-B91D-EB02D9C347C9}" sibTransId="{B7CEB5A6-5BC6-47FA-BFF4-4F62CF398709}"/>
    <dgm:cxn modelId="{A32FFED6-B6B0-4A13-A503-FA8250341E45}" type="presParOf" srcId="{9341D9C2-21F3-460E-A042-C66D49BC5724}" destId="{1150B68E-4849-42AD-BBBD-DE8F87F7283F}" srcOrd="0" destOrd="0" presId="urn:microsoft.com/office/officeart/2005/8/layout/arrow2"/>
    <dgm:cxn modelId="{7509150F-EEC9-4CB1-87B0-BE6F8C09C44F}" type="presParOf" srcId="{9341D9C2-21F3-460E-A042-C66D49BC5724}" destId="{654B10E7-6ACC-41CD-8FD3-3634C38340E0}" srcOrd="1" destOrd="0" presId="urn:microsoft.com/office/officeart/2005/8/layout/arrow2"/>
    <dgm:cxn modelId="{698F432D-AEF1-4B2E-A233-ACD5330878C3}" type="presParOf" srcId="{654B10E7-6ACC-41CD-8FD3-3634C38340E0}" destId="{2FA1412A-4FC1-4A8C-8240-ABFCBF4E5816}" srcOrd="0" destOrd="0" presId="urn:microsoft.com/office/officeart/2005/8/layout/arrow2"/>
    <dgm:cxn modelId="{A42BC42E-0880-4606-99B6-034EBF310CD3}" type="presParOf" srcId="{654B10E7-6ACC-41CD-8FD3-3634C38340E0}" destId="{D15F0DD4-B586-41F6-A071-6238C8D3FAC5}" srcOrd="1" destOrd="0" presId="urn:microsoft.com/office/officeart/2005/8/layout/arrow2"/>
    <dgm:cxn modelId="{FF2C4682-27C0-4A7D-8E55-A0103A4260AE}" type="presParOf" srcId="{654B10E7-6ACC-41CD-8FD3-3634C38340E0}" destId="{8125F6DB-C8D2-45F4-9B1C-5A4A1FBA7050}" srcOrd="2" destOrd="0" presId="urn:microsoft.com/office/officeart/2005/8/layout/arrow2"/>
    <dgm:cxn modelId="{6AF7330D-7414-466F-AC08-15E1BF879FCF}" type="presParOf" srcId="{654B10E7-6ACC-41CD-8FD3-3634C38340E0}" destId="{058FB96A-112D-423E-82AE-ED3B2483F366}" srcOrd="3" destOrd="0" presId="urn:microsoft.com/office/officeart/2005/8/layout/arrow2"/>
    <dgm:cxn modelId="{613EF6F5-A489-42C6-B405-18756E2E778A}" type="presParOf" srcId="{654B10E7-6ACC-41CD-8FD3-3634C38340E0}" destId="{F2C9FAA9-A80E-4182-A166-4E33888BBA7C}" srcOrd="4" destOrd="0" presId="urn:microsoft.com/office/officeart/2005/8/layout/arrow2"/>
    <dgm:cxn modelId="{9BEF4340-2D14-4172-903D-3D6BC54EC34F}" type="presParOf" srcId="{654B10E7-6ACC-41CD-8FD3-3634C38340E0}" destId="{1C6A5FBF-7456-46CE-96D0-93B00A21D5BD}" srcOrd="5" destOrd="0" presId="urn:microsoft.com/office/officeart/2005/8/layout/arrow2"/>
    <dgm:cxn modelId="{DC2F57A9-0BC0-4DBE-8276-2E6C795C903C}" type="presParOf" srcId="{654B10E7-6ACC-41CD-8FD3-3634C38340E0}" destId="{EA9FD87D-E843-4535-BC95-4DB279B6C0CC}" srcOrd="6" destOrd="0" presId="urn:microsoft.com/office/officeart/2005/8/layout/arrow2"/>
    <dgm:cxn modelId="{0DAD32D0-81E8-40AA-BD95-06B9C2F47ACB}" type="presParOf" srcId="{654B10E7-6ACC-41CD-8FD3-3634C38340E0}" destId="{3064DD34-3D06-4AC2-BD43-29938CBC093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418F4-EBB6-448E-8D78-F6345772129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E8B6D-1AA5-4D8B-B137-F99EDBC2B3A9}">
      <dsp:nvSpPr>
        <dsp:cNvPr id="0" name=""/>
        <dsp:cNvSpPr/>
      </dsp:nvSpPr>
      <dsp:spPr>
        <a:xfrm>
          <a:off x="752110" y="541866"/>
          <a:ext cx="9491053" cy="1083733"/>
        </a:xfrm>
        <a:prstGeom prst="rect">
          <a:avLst/>
        </a:prstGeom>
        <a:solidFill>
          <a:srgbClr val="4A20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chiffres clés de Senelec</a:t>
          </a:r>
        </a:p>
      </dsp:txBody>
      <dsp:txXfrm>
        <a:off x="752110" y="541866"/>
        <a:ext cx="9491053" cy="1083733"/>
      </dsp:txXfrm>
    </dsp:sp>
    <dsp:sp modelId="{C592CB09-4FB2-4921-84C9-E98BF406696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A20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6BB5C-F2C4-4559-9E2C-9E51556940A7}">
      <dsp:nvSpPr>
        <dsp:cNvPr id="0" name=""/>
        <dsp:cNvSpPr/>
      </dsp:nvSpPr>
      <dsp:spPr>
        <a:xfrm>
          <a:off x="1146048" y="2167466"/>
          <a:ext cx="9097116" cy="1083733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Focus sur le développement des capacités renouvelables</a:t>
          </a:r>
        </a:p>
      </dsp:txBody>
      <dsp:txXfrm>
        <a:off x="1146048" y="2167466"/>
        <a:ext cx="9097116" cy="1083733"/>
      </dsp:txXfrm>
    </dsp:sp>
    <dsp:sp modelId="{05B9729A-470A-4895-86DD-F1A56B80C975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E7581-1A03-4DD9-885B-06260B3C8FBD}">
      <dsp:nvSpPr>
        <dsp:cNvPr id="0" name=""/>
        <dsp:cNvSpPr/>
      </dsp:nvSpPr>
      <dsp:spPr>
        <a:xfrm>
          <a:off x="826888" y="3754962"/>
          <a:ext cx="9491053" cy="1083733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Plan de production et stratégie Gas to Power</a:t>
          </a:r>
        </a:p>
      </dsp:txBody>
      <dsp:txXfrm>
        <a:off x="826888" y="3754962"/>
        <a:ext cx="9491053" cy="1083733"/>
      </dsp:txXfrm>
    </dsp:sp>
    <dsp:sp modelId="{582D9003-9FCA-41BC-91A0-E7F9A6C344E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0B68E-4849-42AD-BBBD-DE8F87F7283F}">
      <dsp:nvSpPr>
        <dsp:cNvPr id="0" name=""/>
        <dsp:cNvSpPr/>
      </dsp:nvSpPr>
      <dsp:spPr>
        <a:xfrm>
          <a:off x="1280666" y="0"/>
          <a:ext cx="7395467" cy="46221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1412A-4FC1-4A8C-8240-ABFCBF4E5816}">
      <dsp:nvSpPr>
        <dsp:cNvPr id="0" name=""/>
        <dsp:cNvSpPr/>
      </dsp:nvSpPr>
      <dsp:spPr>
        <a:xfrm>
          <a:off x="2009119" y="3437043"/>
          <a:ext cx="170095" cy="1700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F0DD4-B586-41F6-A071-6238C8D3FAC5}">
      <dsp:nvSpPr>
        <dsp:cNvPr id="0" name=""/>
        <dsp:cNvSpPr/>
      </dsp:nvSpPr>
      <dsp:spPr>
        <a:xfrm>
          <a:off x="2094167" y="3522091"/>
          <a:ext cx="1264624" cy="110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3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2010</a:t>
          </a:r>
        </a:p>
      </dsp:txBody>
      <dsp:txXfrm>
        <a:off x="2094167" y="3522091"/>
        <a:ext cx="1264624" cy="1100075"/>
      </dsp:txXfrm>
    </dsp:sp>
    <dsp:sp modelId="{8125F6DB-C8D2-45F4-9B1C-5A4A1FBA7050}">
      <dsp:nvSpPr>
        <dsp:cNvPr id="0" name=""/>
        <dsp:cNvSpPr/>
      </dsp:nvSpPr>
      <dsp:spPr>
        <a:xfrm>
          <a:off x="3210883" y="2361927"/>
          <a:ext cx="295818" cy="295818"/>
        </a:xfrm>
        <a:prstGeom prst="ellipse">
          <a:avLst/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FB96A-112D-423E-82AE-ED3B2483F366}">
      <dsp:nvSpPr>
        <dsp:cNvPr id="0" name=""/>
        <dsp:cNvSpPr/>
      </dsp:nvSpPr>
      <dsp:spPr>
        <a:xfrm>
          <a:off x="3358792" y="2509836"/>
          <a:ext cx="1553048" cy="211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74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2013</a:t>
          </a:r>
        </a:p>
      </dsp:txBody>
      <dsp:txXfrm>
        <a:off x="3358792" y="2509836"/>
        <a:ext cx="1553048" cy="2112330"/>
      </dsp:txXfrm>
    </dsp:sp>
    <dsp:sp modelId="{F2C9FAA9-A80E-4182-A166-4E33888BBA7C}">
      <dsp:nvSpPr>
        <dsp:cNvPr id="0" name=""/>
        <dsp:cNvSpPr/>
      </dsp:nvSpPr>
      <dsp:spPr>
        <a:xfrm>
          <a:off x="4745442" y="1569687"/>
          <a:ext cx="391959" cy="391959"/>
        </a:xfrm>
        <a:prstGeom prst="ellipse">
          <a:avLst/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A5FBF-7456-46CE-96D0-93B00A21D5BD}">
      <dsp:nvSpPr>
        <dsp:cNvPr id="0" name=""/>
        <dsp:cNvSpPr/>
      </dsp:nvSpPr>
      <dsp:spPr>
        <a:xfrm>
          <a:off x="4941422" y="1765667"/>
          <a:ext cx="1553048" cy="2856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9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2016</a:t>
          </a:r>
        </a:p>
      </dsp:txBody>
      <dsp:txXfrm>
        <a:off x="4941422" y="1765667"/>
        <a:ext cx="1553048" cy="2856499"/>
      </dsp:txXfrm>
    </dsp:sp>
    <dsp:sp modelId="{EA9FD87D-E843-4535-BC95-4DB279B6C0CC}">
      <dsp:nvSpPr>
        <dsp:cNvPr id="0" name=""/>
        <dsp:cNvSpPr/>
      </dsp:nvSpPr>
      <dsp:spPr>
        <a:xfrm>
          <a:off x="6416818" y="1045534"/>
          <a:ext cx="525078" cy="525078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4DD34-3D06-4AC2-BD43-29938CBC0938}">
      <dsp:nvSpPr>
        <dsp:cNvPr id="0" name=""/>
        <dsp:cNvSpPr/>
      </dsp:nvSpPr>
      <dsp:spPr>
        <a:xfrm>
          <a:off x="6679357" y="1308073"/>
          <a:ext cx="1553048" cy="331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20</a:t>
          </a: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</a:t>
          </a:r>
          <a:r>
            <a:rPr lang="fr-FR" sz="2400" b="1" kern="1200" dirty="0">
              <a:latin typeface="Verdana" panose="020B0604030504040204" pitchFamily="34" charset="0"/>
              <a:ea typeface="Verdana" panose="020B0604030504040204" pitchFamily="34" charset="0"/>
            </a:rPr>
            <a:t>0</a:t>
          </a:r>
          <a:r>
            <a:rPr lang="fr-FR" sz="4900" kern="1200" dirty="0"/>
            <a:t> </a:t>
          </a:r>
        </a:p>
      </dsp:txBody>
      <dsp:txXfrm>
        <a:off x="6679357" y="1308073"/>
        <a:ext cx="1553048" cy="331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D65B35-0ECF-414D-BB47-10DDC56D34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504AAA-848A-42D7-88E6-CA5C7505A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F40A-F061-4FE5-9420-E543ACF7CDA0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75FB6-2664-4E75-A9D8-A72E85640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CB14E5-F233-454B-A318-7D127B9D9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75186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7214186-41D9-4643-8FD7-C95B1B5B7998}" type="slidenum">
              <a:rPr lang="fr-FR" smtClean="0"/>
              <a:pPr algn="ctr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AEA375-666D-4AA8-9461-4D7F220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3" y="8375736"/>
            <a:ext cx="124978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8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F268-D9FB-4551-8447-0B208322764A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114F-D1D4-4F9F-921D-7001B014F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8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8DD87-2D52-4F70-B668-07E1034F7A5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52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30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Amélioration de la qualité de service notable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114F-D1D4-4F9F-921D-7001B014FB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93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GdS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: Gouvernement du Sénégal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114F-D1D4-4F9F-921D-7001B014FB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2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0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3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84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5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0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C114F-D1D4-4F9F-921D-7001B014FB8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03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3913" y="6382118"/>
            <a:ext cx="2743200" cy="365125"/>
          </a:xfrm>
        </p:spPr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3024CDB-9887-4A87-9F91-7B4E966045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6544" y="6461814"/>
            <a:ext cx="3505200" cy="365125"/>
          </a:xfrm>
        </p:spPr>
        <p:txBody>
          <a:bodyPr/>
          <a:lstStyle/>
          <a:p>
            <a:r>
              <a:rPr lang="fr-FR" dirty="0"/>
              <a:t>Mise à jour schéma directeur transport 2020 - 2035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FE5D2E8-623E-45DD-B9B5-1380C0928646}"/>
              </a:ext>
            </a:extLst>
          </p:cNvPr>
          <p:cNvGrpSpPr/>
          <p:nvPr userDrawn="1"/>
        </p:nvGrpSpPr>
        <p:grpSpPr>
          <a:xfrm>
            <a:off x="1136374" y="6332422"/>
            <a:ext cx="10078278" cy="129392"/>
            <a:chOff x="0" y="5988326"/>
            <a:chExt cx="10078278" cy="228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9380C3-EB3D-4CCE-919C-E7A26864ECA0}"/>
                </a:ext>
              </a:extLst>
            </p:cNvPr>
            <p:cNvSpPr/>
            <p:nvPr userDrawn="1"/>
          </p:nvSpPr>
          <p:spPr>
            <a:xfrm>
              <a:off x="0" y="5988326"/>
              <a:ext cx="3359426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D660B1-3B35-40F2-9979-38BC39939531}"/>
                </a:ext>
              </a:extLst>
            </p:cNvPr>
            <p:cNvSpPr/>
            <p:nvPr userDrawn="1"/>
          </p:nvSpPr>
          <p:spPr>
            <a:xfrm>
              <a:off x="3359426" y="5988326"/>
              <a:ext cx="3359426" cy="228600"/>
            </a:xfrm>
            <a:prstGeom prst="rect">
              <a:avLst/>
            </a:prstGeom>
            <a:solidFill>
              <a:srgbClr val="CC3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F3DA0C-3CD6-441B-8E78-BCA5A4F15D97}"/>
                </a:ext>
              </a:extLst>
            </p:cNvPr>
            <p:cNvSpPr/>
            <p:nvPr userDrawn="1"/>
          </p:nvSpPr>
          <p:spPr>
            <a:xfrm>
              <a:off x="6718852" y="5988326"/>
              <a:ext cx="3359426" cy="228600"/>
            </a:xfrm>
            <a:prstGeom prst="rect">
              <a:avLst/>
            </a:prstGeom>
            <a:solidFill>
              <a:srgbClr val="F85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90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870"/>
            <a:ext cx="10515600" cy="864585"/>
          </a:xfrm>
          <a:ln w="60325">
            <a:noFill/>
          </a:ln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E3EEBC0-2BD4-482A-B4A5-92A967CD88F7}"/>
              </a:ext>
            </a:extLst>
          </p:cNvPr>
          <p:cNvGrpSpPr/>
          <p:nvPr userDrawn="1"/>
        </p:nvGrpSpPr>
        <p:grpSpPr>
          <a:xfrm>
            <a:off x="1056861" y="6247204"/>
            <a:ext cx="10078278" cy="129392"/>
            <a:chOff x="0" y="5988326"/>
            <a:chExt cx="10078278" cy="22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2711ED-1DE4-4A1C-AABA-15CB0B8C3330}"/>
                </a:ext>
              </a:extLst>
            </p:cNvPr>
            <p:cNvSpPr/>
            <p:nvPr userDrawn="1"/>
          </p:nvSpPr>
          <p:spPr>
            <a:xfrm>
              <a:off x="0" y="5988326"/>
              <a:ext cx="3359426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4B860E-834D-47BF-9B28-74932EC24C23}"/>
                </a:ext>
              </a:extLst>
            </p:cNvPr>
            <p:cNvSpPr/>
            <p:nvPr userDrawn="1"/>
          </p:nvSpPr>
          <p:spPr>
            <a:xfrm>
              <a:off x="3359426" y="5988326"/>
              <a:ext cx="3359426" cy="228600"/>
            </a:xfrm>
            <a:prstGeom prst="rect">
              <a:avLst/>
            </a:prstGeom>
            <a:solidFill>
              <a:srgbClr val="CC3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8B462B-CBA9-45C7-B5DD-69604172512B}"/>
                </a:ext>
              </a:extLst>
            </p:cNvPr>
            <p:cNvSpPr/>
            <p:nvPr userDrawn="1"/>
          </p:nvSpPr>
          <p:spPr>
            <a:xfrm>
              <a:off x="6718852" y="5988326"/>
              <a:ext cx="3359426" cy="228600"/>
            </a:xfrm>
            <a:prstGeom prst="rect">
              <a:avLst/>
            </a:prstGeom>
            <a:solidFill>
              <a:srgbClr val="F85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2DF97-EC12-49AE-B86E-EBC206846395}"/>
              </a:ext>
            </a:extLst>
          </p:cNvPr>
          <p:cNvSpPr/>
          <p:nvPr userDrawn="1"/>
        </p:nvSpPr>
        <p:spPr>
          <a:xfrm>
            <a:off x="399393" y="365124"/>
            <a:ext cx="438807" cy="864585"/>
          </a:xfrm>
          <a:prstGeom prst="rect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2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2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0269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161A4E50-1D5A-4651-A4D0-C0FA18A838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04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411705"/>
            <a:ext cx="3505200" cy="365125"/>
          </a:xfrm>
        </p:spPr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89613" y="6385522"/>
            <a:ext cx="2743200" cy="365125"/>
          </a:xfrm>
        </p:spPr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2DA6EE-B070-46AD-BBCC-89B473C6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0761B02-2DCD-44A8-A6A3-B616E6C27643}"/>
              </a:ext>
            </a:extLst>
          </p:cNvPr>
          <p:cNvGrpSpPr/>
          <p:nvPr userDrawn="1"/>
        </p:nvGrpSpPr>
        <p:grpSpPr>
          <a:xfrm>
            <a:off x="1136374" y="6332422"/>
            <a:ext cx="10078278" cy="129392"/>
            <a:chOff x="0" y="5988326"/>
            <a:chExt cx="10078278" cy="228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B12A41-569C-49FA-B3C5-A81E2E112DBC}"/>
                </a:ext>
              </a:extLst>
            </p:cNvPr>
            <p:cNvSpPr/>
            <p:nvPr userDrawn="1"/>
          </p:nvSpPr>
          <p:spPr>
            <a:xfrm>
              <a:off x="0" y="5988326"/>
              <a:ext cx="3359426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306604-BD17-4ECD-B2B9-6F326E4DDFF6}"/>
                </a:ext>
              </a:extLst>
            </p:cNvPr>
            <p:cNvSpPr/>
            <p:nvPr userDrawn="1"/>
          </p:nvSpPr>
          <p:spPr>
            <a:xfrm>
              <a:off x="3359426" y="5988326"/>
              <a:ext cx="3359426" cy="228600"/>
            </a:xfrm>
            <a:prstGeom prst="rect">
              <a:avLst/>
            </a:prstGeom>
            <a:solidFill>
              <a:srgbClr val="CC3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78D72F-CBCF-4A53-84C7-ECA78088AEE4}"/>
                </a:ext>
              </a:extLst>
            </p:cNvPr>
            <p:cNvSpPr/>
            <p:nvPr userDrawn="1"/>
          </p:nvSpPr>
          <p:spPr>
            <a:xfrm>
              <a:off x="6718852" y="5988326"/>
              <a:ext cx="3359426" cy="228600"/>
            </a:xfrm>
            <a:prstGeom prst="rect">
              <a:avLst/>
            </a:prstGeom>
            <a:solidFill>
              <a:srgbClr val="F85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14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4887" y="6464437"/>
            <a:ext cx="3505200" cy="365125"/>
          </a:xfrm>
        </p:spPr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448193"/>
            <a:ext cx="2743200" cy="365125"/>
          </a:xfrm>
        </p:spPr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294E4C-8B74-402A-BC8C-1FC12EDD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5A95208-87B0-40E9-BF2D-FD1BC11BA0CA}"/>
              </a:ext>
            </a:extLst>
          </p:cNvPr>
          <p:cNvGrpSpPr/>
          <p:nvPr userDrawn="1"/>
        </p:nvGrpSpPr>
        <p:grpSpPr>
          <a:xfrm>
            <a:off x="1136374" y="6332422"/>
            <a:ext cx="10078278" cy="129392"/>
            <a:chOff x="0" y="5988326"/>
            <a:chExt cx="10078278" cy="228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3590D1-3BA1-4683-8A56-0B2C7816D61D}"/>
                </a:ext>
              </a:extLst>
            </p:cNvPr>
            <p:cNvSpPr/>
            <p:nvPr userDrawn="1"/>
          </p:nvSpPr>
          <p:spPr>
            <a:xfrm>
              <a:off x="0" y="5988326"/>
              <a:ext cx="3359426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60B26A-2850-44DF-A225-477F000DE523}"/>
                </a:ext>
              </a:extLst>
            </p:cNvPr>
            <p:cNvSpPr/>
            <p:nvPr userDrawn="1"/>
          </p:nvSpPr>
          <p:spPr>
            <a:xfrm>
              <a:off x="3359426" y="5988326"/>
              <a:ext cx="3359426" cy="228600"/>
            </a:xfrm>
            <a:prstGeom prst="rect">
              <a:avLst/>
            </a:prstGeom>
            <a:solidFill>
              <a:srgbClr val="CC34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FB325A-DE8F-4A5D-9BAB-960A2CD2B633}"/>
                </a:ext>
              </a:extLst>
            </p:cNvPr>
            <p:cNvSpPr/>
            <p:nvPr userDrawn="1"/>
          </p:nvSpPr>
          <p:spPr>
            <a:xfrm>
              <a:off x="6718852" y="5988326"/>
              <a:ext cx="3359426" cy="228600"/>
            </a:xfrm>
            <a:prstGeom prst="rect">
              <a:avLst/>
            </a:prstGeom>
            <a:solidFill>
              <a:srgbClr val="F85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839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5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Mise à jour schéma directeur transport 2020 - 2035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4E50-1D5A-4651-A4D0-C0FA18A838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Mise à jour schéma directeur transport 2020 - 2035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4E50-1D5A-4651-A4D0-C0FA18A838E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lumière, dessin&#10;&#10;Description générée automatiquement">
            <a:extLst>
              <a:ext uri="{FF2B5EF4-FFF2-40B4-BE49-F238E27FC236}">
                <a16:creationId xmlns:a16="http://schemas.microsoft.com/office/drawing/2014/main" id="{A51C849E-5169-4B11-BAA0-10C4619F711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12" y="6096913"/>
            <a:ext cx="124978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F2DC6-519D-41F2-AA6F-43D8DD27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280" y="1077278"/>
            <a:ext cx="972312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Conférence Internationale de l’Energie et du Pétrole en Afrique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A6AA8D-229D-441E-AAC6-E5D2D276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3429000"/>
            <a:ext cx="9550400" cy="165576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C34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Senelec, développement des énergies renouvelables et adoption de la stratégie </a:t>
            </a:r>
            <a:r>
              <a:rPr lang="fr-FR" sz="3200" b="1" i="1" dirty="0" err="1">
                <a:solidFill>
                  <a:srgbClr val="CC34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3200" b="1" i="1" dirty="0">
                <a:solidFill>
                  <a:srgbClr val="CC34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-to-power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3BE23A-7064-417E-8C11-BEA320BAD373}"/>
              </a:ext>
            </a:extLst>
          </p:cNvPr>
          <p:cNvSpPr txBox="1"/>
          <p:nvPr/>
        </p:nvSpPr>
        <p:spPr>
          <a:xfrm>
            <a:off x="1054100" y="6488668"/>
            <a:ext cx="210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Novembre 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A04ED6-00D7-4023-8B04-91F2B1DFBAB1}"/>
              </a:ext>
            </a:extLst>
          </p:cNvPr>
          <p:cNvSpPr txBox="1"/>
          <p:nvPr/>
        </p:nvSpPr>
        <p:spPr>
          <a:xfrm>
            <a:off x="7509308" y="5588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dirty="0">
              <a:solidFill>
                <a:srgbClr val="4A206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1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Prévisions de la demande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195D837-92D6-4528-9CAB-0D1DCE565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548952"/>
              </p:ext>
            </p:extLst>
          </p:nvPr>
        </p:nvGraphicFramePr>
        <p:xfrm>
          <a:off x="2171904" y="1239718"/>
          <a:ext cx="7752361" cy="402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5B595E3C-F62E-49A2-AB5D-6791BC69558C}"/>
              </a:ext>
            </a:extLst>
          </p:cNvPr>
          <p:cNvSpPr txBox="1"/>
          <p:nvPr/>
        </p:nvSpPr>
        <p:spPr>
          <a:xfrm>
            <a:off x="762000" y="5617278"/>
            <a:ext cx="10604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Triplement de la demande en 15 ans                Nécessité de prévoir développer un plan de production optimisé (quantité, sécurité, moindre coût)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B146982-3D24-444B-90CB-91D86750470B}"/>
              </a:ext>
            </a:extLst>
          </p:cNvPr>
          <p:cNvSpPr/>
          <p:nvPr/>
        </p:nvSpPr>
        <p:spPr>
          <a:xfrm>
            <a:off x="5956298" y="56414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3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3A0FCD-875A-4A4A-9ECA-48BE54FC0CE7}"/>
              </a:ext>
            </a:extLst>
          </p:cNvPr>
          <p:cNvSpPr txBox="1"/>
          <p:nvPr/>
        </p:nvSpPr>
        <p:spPr>
          <a:xfrm>
            <a:off x="273797" y="998957"/>
            <a:ext cx="108260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Les centrales prévue à court et moyen terme sont les suivantes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Senelec prévoit également la conversion au gaz de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450 MW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de machines diesel dual fuel existants.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La Centrale C6 de Bel-Air (90 MW) au GNL vers fin 2021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8F18BE74-C42E-4D2A-9E23-D00F36329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86738"/>
              </p:ext>
            </p:extLst>
          </p:nvPr>
        </p:nvGraphicFramePr>
        <p:xfrm>
          <a:off x="1684962" y="1415724"/>
          <a:ext cx="7248499" cy="246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061">
                  <a:extLst>
                    <a:ext uri="{9D8B030D-6E8A-4147-A177-3AD203B41FA5}">
                      <a16:colId xmlns:a16="http://schemas.microsoft.com/office/drawing/2014/main" val="2970554403"/>
                    </a:ext>
                  </a:extLst>
                </a:gridCol>
                <a:gridCol w="1746607">
                  <a:extLst>
                    <a:ext uri="{9D8B030D-6E8A-4147-A177-3AD203B41FA5}">
                      <a16:colId xmlns:a16="http://schemas.microsoft.com/office/drawing/2014/main" val="1424153734"/>
                    </a:ext>
                  </a:extLst>
                </a:gridCol>
                <a:gridCol w="2054831">
                  <a:extLst>
                    <a:ext uri="{9D8B030D-6E8A-4147-A177-3AD203B41FA5}">
                      <a16:colId xmlns:a16="http://schemas.microsoft.com/office/drawing/2014/main" val="561536819"/>
                    </a:ext>
                  </a:extLst>
                </a:gridCol>
              </a:tblGrid>
              <a:tr h="514277">
                <a:tc>
                  <a:txBody>
                    <a:bodyPr/>
                    <a:lstStyle/>
                    <a:p>
                      <a:r>
                        <a:rPr lang="fr-FR" dirty="0"/>
                        <a:t>Centrale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Puissance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17741"/>
                  </a:ext>
                </a:extLst>
              </a:tr>
              <a:tr h="4819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IPP Cap des Biches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3128"/>
                  </a:ext>
                </a:extLst>
              </a:tr>
              <a:tr h="293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Africa</a:t>
                      </a: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40328"/>
                  </a:ext>
                </a:extLst>
              </a:tr>
              <a:tr h="293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CCGT Saint Louis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14790"/>
                  </a:ext>
                </a:extLst>
              </a:tr>
              <a:tr h="293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5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33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572855" y="131013"/>
            <a:ext cx="10881993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 : </a:t>
            </a:r>
            <a:r>
              <a:rPr lang="fr-FR" sz="22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nouvelles capacités de production en CCGT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1C3098-E8E8-44D3-87A8-948C2A28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83" y="1155971"/>
            <a:ext cx="3883489" cy="465774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9D974C2-94AC-480A-A6B7-94EC8006F855}"/>
              </a:ext>
            </a:extLst>
          </p:cNvPr>
          <p:cNvSpPr txBox="1"/>
          <p:nvPr/>
        </p:nvSpPr>
        <p:spPr>
          <a:xfrm>
            <a:off x="7647497" y="1662575"/>
            <a:ext cx="3516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capacité additionnelle en CCGT en gaz en sus des projets déjà identifiés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29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3A0FCD-875A-4A4A-9ECA-48BE54FC0CE7}"/>
              </a:ext>
            </a:extLst>
          </p:cNvPr>
          <p:cNvSpPr txBox="1"/>
          <p:nvPr/>
        </p:nvSpPr>
        <p:spPr>
          <a:xfrm>
            <a:off x="273797" y="998957"/>
            <a:ext cx="1125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A l’horizon 2030, l’énergie produite par les centrales à gaz devrait représenter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65,74%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de la production annuelle remplaçant les centrales au HFO.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94ECD5-6341-4D28-999F-95CC66E3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5" y="2170753"/>
            <a:ext cx="1087011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AECF9369-0ED8-469A-AB5D-10E6227A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C8203A-AF82-41BB-A6B7-8045C0CC99C4}" type="datetime1">
              <a:rPr lang="fr-FR" smtClean="0"/>
              <a:pPr/>
              <a:t>20/11/2020</a:t>
            </a:fld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EA7A1F-7F5B-404A-AD25-9D07FE7A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88DF-EED7-B643-9691-118C83F3AA7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13A786-2118-434A-BA61-FB9C2C37975A}"/>
              </a:ext>
            </a:extLst>
          </p:cNvPr>
          <p:cNvSpPr txBox="1"/>
          <p:nvPr/>
        </p:nvSpPr>
        <p:spPr>
          <a:xfrm>
            <a:off x="3692304" y="2314180"/>
            <a:ext cx="39585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>
                <a:latin typeface="Kunstler Script" panose="030304020206070D0D06" pitchFamily="66" charset="0"/>
              </a:rPr>
              <a:t>Merci</a:t>
            </a:r>
            <a:endParaRPr lang="fr-FR" sz="11500" dirty="0"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3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6">
            <a:extLst>
              <a:ext uri="{FF2B5EF4-FFF2-40B4-BE49-F238E27FC236}">
                <a16:creationId xmlns:a16="http://schemas.microsoft.com/office/drawing/2014/main" id="{93832D54-938A-4FC5-9E1B-490A23F0FC85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Sommaire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C8203A-AF82-41BB-A6B7-8045C0CC99C4}" type="datetime1">
              <a:rPr lang="fr-FR" smtClean="0"/>
              <a:pPr/>
              <a:t>20/11/2020</a:t>
            </a:fld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E211EB-280E-423C-897F-7A817342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88DF-EED7-B643-9691-118C83F3AA78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5102747-B485-4A29-AF52-16C9608A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935986"/>
              </p:ext>
            </p:extLst>
          </p:nvPr>
        </p:nvGraphicFramePr>
        <p:xfrm>
          <a:off x="1112058" y="808335"/>
          <a:ext cx="10317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12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000327" y="1353930"/>
            <a:ext cx="8206936" cy="462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5D21"/>
              </a:buClr>
              <a:buSzTx/>
              <a:buFont typeface="Arial"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8203A-AF82-41BB-A6B7-8045C0CC99C4}" type="datetime1">
              <a:rPr lang="fr-FR" smtClean="0"/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195" y="6457038"/>
            <a:ext cx="2743200" cy="365125"/>
          </a:xfrm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A3695-BB85-4C43-A467-F48EDEFE93BA}"/>
              </a:ext>
            </a:extLst>
          </p:cNvPr>
          <p:cNvSpPr/>
          <p:nvPr/>
        </p:nvSpPr>
        <p:spPr>
          <a:xfrm>
            <a:off x="378057" y="764231"/>
            <a:ext cx="11509144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 defTabSz="457189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Senelec - </a:t>
            </a:r>
            <a:r>
              <a:rPr lang="fr-FR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Chiffres Clés à fin 2019</a:t>
            </a:r>
          </a:p>
          <a:p>
            <a:pPr marR="0" lvl="0" algn="just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65213839-681D-4505-9611-5C101CC715AB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Senelec en 2019</a:t>
            </a:r>
            <a:endParaRPr lang="fr-FR" sz="280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B0FA02A-C581-4A4E-AF49-DBACFAA4A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3187"/>
              </p:ext>
            </p:extLst>
          </p:nvPr>
        </p:nvGraphicFramePr>
        <p:xfrm>
          <a:off x="834887" y="1353930"/>
          <a:ext cx="1097905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513">
                  <a:extLst>
                    <a:ext uri="{9D8B030D-6E8A-4147-A177-3AD203B41FA5}">
                      <a16:colId xmlns:a16="http://schemas.microsoft.com/office/drawing/2014/main" val="1065139479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303564651"/>
                    </a:ext>
                  </a:extLst>
                </a:gridCol>
                <a:gridCol w="2403243">
                  <a:extLst>
                    <a:ext uri="{9D8B030D-6E8A-4147-A177-3AD203B41FA5}">
                      <a16:colId xmlns:a16="http://schemas.microsoft.com/office/drawing/2014/main" val="1111032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Années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30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Puissance installée (MW)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8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Puissance de Pointe (MW)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Energie Non Distribuée (GWh)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Energie Non Distribuée (jours)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267</a:t>
                      </a:r>
                    </a:p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16,87</a:t>
                      </a:r>
                    </a:p>
                    <a:p>
                      <a:pPr algn="ctr"/>
                      <a:r>
                        <a:rPr lang="fr-FR" sz="2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86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Energie vendue (GWh)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2 031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3 613,8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47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Taux disponibilité groupes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89,42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41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solaire dans le parc de production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11,56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0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Nombre de clients BT</a:t>
                      </a:r>
                      <a:endParaRPr lang="fr-FR" sz="22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902 000</a:t>
                      </a:r>
                      <a:endParaRPr lang="fr-FR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1 593 786</a:t>
                      </a:r>
                      <a:endParaRPr lang="fr-FR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Chiffre d’affaires HT (milliards F CFA)</a:t>
                      </a:r>
                      <a:endParaRPr lang="fr-FR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250</a:t>
                      </a:r>
                      <a:endParaRPr lang="fr-FR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509,69</a:t>
                      </a:r>
                      <a:endParaRPr lang="fr-FR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03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Résultat net (milliards F CFA)</a:t>
                      </a:r>
                      <a:endParaRPr lang="fr-FR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-5,5</a:t>
                      </a:r>
                      <a:endParaRPr lang="fr-FR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+17,49</a:t>
                      </a:r>
                      <a:endParaRPr lang="fr-FR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4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94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8"/>
          <p:cNvSpPr>
            <a:spLocks noGrp="1"/>
          </p:cNvSpPr>
          <p:nvPr>
            <p:ph type="ctrTitle"/>
          </p:nvPr>
        </p:nvSpPr>
        <p:spPr>
          <a:xfrm>
            <a:off x="1941340" y="1049630"/>
            <a:ext cx="7330121" cy="2440111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accent6"/>
                </a:solidFill>
                <a:latin typeface="Verdana"/>
                <a:cs typeface="Verdana"/>
              </a:rPr>
              <a:t>2</a:t>
            </a:r>
            <a:r>
              <a:rPr lang="fr-FR" sz="2000" baseline="30000" dirty="0">
                <a:solidFill>
                  <a:schemeClr val="accent6"/>
                </a:solidFill>
                <a:latin typeface="Verdana"/>
                <a:cs typeface="Verdana"/>
              </a:rPr>
              <a:t>ème</a:t>
            </a:r>
            <a:r>
              <a:rPr lang="fr-FR" sz="2800" dirty="0">
                <a:solidFill>
                  <a:schemeClr val="accent6"/>
                </a:solidFill>
                <a:latin typeface="Verdana"/>
                <a:cs typeface="Verdana"/>
              </a:rPr>
              <a:t> partie : </a:t>
            </a:r>
            <a:b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</a:br>
            <a: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  <a:t>Développement des capacités renouvelables</a:t>
            </a:r>
            <a:b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</a:br>
            <a:endParaRPr lang="fr-FR" sz="1600" dirty="0">
              <a:solidFill>
                <a:srgbClr val="082679"/>
              </a:solidFill>
              <a:latin typeface="Verdana"/>
              <a:cs typeface="Verdan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8203A-AF82-41BB-A6B7-8045C0CC99C4}" type="datetime1">
              <a:rPr lang="fr-FR" smtClean="0"/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EA7A1F-7F5B-404A-AD25-9D07FE7A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000327" y="1353930"/>
            <a:ext cx="8206936" cy="462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5D21"/>
              </a:buClr>
              <a:buSzTx/>
              <a:buFont typeface="Arial"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8203A-AF82-41BB-A6B7-8045C0CC99C4}" type="datetime1">
              <a:rPr lang="fr-FR" smtClean="0"/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195" y="6457038"/>
            <a:ext cx="2743200" cy="365125"/>
          </a:xfrm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65213839-681D-4505-9611-5C101CC715AB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Développement des capacités renouvelables</a:t>
            </a:r>
            <a:endParaRPr lang="fr-FR" sz="28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49F6CA3-5B86-4E8A-885B-3095733C0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660752"/>
              </p:ext>
            </p:extLst>
          </p:nvPr>
        </p:nvGraphicFramePr>
        <p:xfrm>
          <a:off x="2032000" y="1516166"/>
          <a:ext cx="9956800" cy="462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771FB3D-378E-495B-88A8-98808DB5ECAB}"/>
              </a:ext>
            </a:extLst>
          </p:cNvPr>
          <p:cNvSpPr txBox="1"/>
          <p:nvPr/>
        </p:nvSpPr>
        <p:spPr>
          <a:xfrm>
            <a:off x="5375703" y="4497192"/>
            <a:ext cx="2289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Signature par Senelec des premiers contrats d’achat d’énergie de centrale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EnR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E6752F-D662-45DE-B08B-1979CC830DDD}"/>
              </a:ext>
            </a:extLst>
          </p:cNvPr>
          <p:cNvSpPr txBox="1"/>
          <p:nvPr/>
        </p:nvSpPr>
        <p:spPr>
          <a:xfrm>
            <a:off x="5852298" y="1806350"/>
            <a:ext cx="218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Mise en service de la centrale de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Bokhol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421138-D8AA-445B-AEEA-33698784071E}"/>
              </a:ext>
            </a:extLst>
          </p:cNvPr>
          <p:cNvSpPr txBox="1"/>
          <p:nvPr/>
        </p:nvSpPr>
        <p:spPr>
          <a:xfrm>
            <a:off x="1442830" y="4861941"/>
            <a:ext cx="228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Promulgation de la 1</a:t>
            </a:r>
            <a:r>
              <a:rPr lang="fr-FR" sz="18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ère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loi sur les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par le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GdS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73BC0E-274B-4726-B2B1-22E92D5722D5}"/>
              </a:ext>
            </a:extLst>
          </p:cNvPr>
          <p:cNvSpPr txBox="1"/>
          <p:nvPr/>
        </p:nvSpPr>
        <p:spPr>
          <a:xfrm>
            <a:off x="8926198" y="3661612"/>
            <a:ext cx="2453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166 MW de solaire et 155,87 MW d’éolien installés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75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8"/>
          <p:cNvSpPr>
            <a:spLocks noGrp="1"/>
          </p:cNvSpPr>
          <p:nvPr>
            <p:ph type="ctrTitle"/>
          </p:nvPr>
        </p:nvSpPr>
        <p:spPr>
          <a:xfrm>
            <a:off x="1941340" y="1049630"/>
            <a:ext cx="7330121" cy="2440111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accent6"/>
                </a:solidFill>
                <a:latin typeface="Verdana"/>
                <a:cs typeface="Verdana"/>
              </a:rPr>
              <a:t>3</a:t>
            </a:r>
            <a:r>
              <a:rPr lang="fr-FR" sz="2000" baseline="30000" dirty="0">
                <a:solidFill>
                  <a:schemeClr val="accent6"/>
                </a:solidFill>
                <a:latin typeface="Verdana"/>
                <a:cs typeface="Verdana"/>
              </a:rPr>
              <a:t>ème</a:t>
            </a:r>
            <a:r>
              <a:rPr lang="fr-FR" sz="2800" dirty="0">
                <a:solidFill>
                  <a:schemeClr val="accent6"/>
                </a:solidFill>
                <a:latin typeface="Verdana"/>
                <a:cs typeface="Verdana"/>
              </a:rPr>
              <a:t> partie : </a:t>
            </a:r>
            <a:b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</a:br>
            <a: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  <a:t>Plan de production et stratégie </a:t>
            </a:r>
            <a:r>
              <a:rPr lang="fr-FR" sz="2800" dirty="0" err="1">
                <a:solidFill>
                  <a:srgbClr val="082679"/>
                </a:solidFill>
                <a:latin typeface="Verdana"/>
                <a:cs typeface="Verdana"/>
              </a:rPr>
              <a:t>gas</a:t>
            </a:r>
            <a:r>
              <a:rPr lang="fr-FR" sz="2800" dirty="0">
                <a:solidFill>
                  <a:srgbClr val="082679"/>
                </a:solidFill>
                <a:latin typeface="Verdana"/>
                <a:cs typeface="Verdana"/>
              </a:rPr>
              <a:t> to power</a:t>
            </a:r>
            <a:endParaRPr lang="fr-FR" sz="1600" dirty="0">
              <a:solidFill>
                <a:srgbClr val="082679"/>
              </a:solidFill>
              <a:latin typeface="Verdana"/>
              <a:cs typeface="Verdana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8203A-AF82-41BB-A6B7-8045C0CC99C4}" type="datetime1">
              <a:rPr lang="fr-FR" smtClean="0"/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EA7A1F-7F5B-404A-AD25-9D07FE7A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17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 :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3A0FCD-875A-4A4A-9ECA-48BE54FC0CE7}"/>
              </a:ext>
            </a:extLst>
          </p:cNvPr>
          <p:cNvSpPr txBox="1"/>
          <p:nvPr/>
        </p:nvSpPr>
        <p:spPr>
          <a:xfrm>
            <a:off x="273797" y="998957"/>
            <a:ext cx="10826003" cy="527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Evolution règlementaire et organisationnelle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Adoption le 7 février 2020 de la </a:t>
            </a:r>
            <a:r>
              <a:rPr lang="fr-F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loi 2020-06 portant code gazier</a:t>
            </a:r>
            <a:r>
              <a:rPr lang="fr-F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qui complète le dispositif légal existant. Ce code gazier régit les activités des segments intermédiaire et aval du gaz.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création en novembre 2019 la Société Gaz du Senegal, une filiale de Senelec dont l’activité principale est l’achat en gros du gaz (</a:t>
            </a:r>
            <a:r>
              <a:rPr lang="fr-FR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agrégateur</a:t>
            </a:r>
            <a:r>
              <a:rPr lang="fr-F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la participation de Senelec dans la Société de transport du gaz (RGS). L’actionnariat de RGS est décomposé comme suit :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51% </a:t>
            </a:r>
            <a:r>
              <a:rPr lang="fr-FR" dirty="0" err="1">
                <a:latin typeface="Verdana" panose="020B0604030504040204" pitchFamily="34" charset="0"/>
                <a:cs typeface="Times New Roman" panose="02020603050405020304" pitchFamily="18" charset="0"/>
              </a:rPr>
              <a:t>Petrosen</a:t>
            </a:r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10% Senelec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39% FONSIS</a:t>
            </a:r>
          </a:p>
          <a:p>
            <a:r>
              <a:rPr lang="fr-FR" dirty="0">
                <a:latin typeface="Verdana" panose="020B0604030504040204" pitchFamily="34" charset="0"/>
                <a:cs typeface="Times New Roman" panose="02020603050405020304" pitchFamily="18" charset="0"/>
              </a:rPr>
              <a:t>A terme FONSIS cédera les 34% de ces parts aux privés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29142"/>
            <a:ext cx="27432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5F0ADC-CE49-472E-9981-E3691D2F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890494"/>
            <a:ext cx="8163098" cy="5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924265" y="1801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80A42-8F87-4B0E-B4FA-7A6B956B216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20/11/2020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030EB3-15C9-4F92-A26A-1F955C7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29142"/>
            <a:ext cx="27432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388DF-EED7-B643-9691-118C83F3AA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84B8BC6D-077E-42C8-8737-D965D52BDA2A}"/>
              </a:ext>
            </a:extLst>
          </p:cNvPr>
          <p:cNvSpPr txBox="1">
            <a:spLocks/>
          </p:cNvSpPr>
          <p:nvPr/>
        </p:nvSpPr>
        <p:spPr>
          <a:xfrm>
            <a:off x="762000" y="131013"/>
            <a:ext cx="10515600" cy="759482"/>
          </a:xfrm>
          <a:prstGeom prst="rect">
            <a:avLst/>
          </a:prstGeom>
          <a:ln w="60325">
            <a:gradFill>
              <a:gsLst>
                <a:gs pos="26000">
                  <a:schemeClr val="bg1"/>
                </a:gs>
                <a:gs pos="13000">
                  <a:schemeClr val="accent5">
                    <a:lumMod val="40000"/>
                    <a:lumOff val="60000"/>
                  </a:schemeClr>
                </a:gs>
                <a:gs pos="0">
                  <a:srgbClr val="4A206A"/>
                </a:gs>
                <a:gs pos="71000">
                  <a:schemeClr val="bg1"/>
                </a:gs>
              </a:gsLst>
              <a:lin ang="42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Stratégie </a:t>
            </a:r>
            <a:r>
              <a:rPr lang="fr-FR" sz="2800" dirty="0" err="1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</a:t>
            </a:r>
            <a:r>
              <a:rPr lang="fr-FR" sz="2800" dirty="0">
                <a:solidFill>
                  <a:srgbClr val="4A20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power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2B02CD-E599-4CCA-88AA-40CEF0B4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35" y="978195"/>
            <a:ext cx="11363929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5E540C-D888-400E-BDB8-09318BEBF456}">
  <we:reference id="wa104380121" version="2.0.0.0" store="fr-FR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4D7C21B054149A8DEED564917970E" ma:contentTypeVersion="12" ma:contentTypeDescription="Crée un document." ma:contentTypeScope="" ma:versionID="0160576eb4267fa65a7fb9a48e40534a">
  <xsd:schema xmlns:xsd="http://www.w3.org/2001/XMLSchema" xmlns:xs="http://www.w3.org/2001/XMLSchema" xmlns:p="http://schemas.microsoft.com/office/2006/metadata/properties" xmlns:ns2="8adbd04b-ac3f-47af-8dfc-f16ddd3268a9" xmlns:ns3="38695c83-e11f-4c1b-b6cd-a65c6b43d9d8" targetNamespace="http://schemas.microsoft.com/office/2006/metadata/properties" ma:root="true" ma:fieldsID="6bec4a8d60067bee1fb0fb1138fc170a" ns2:_="" ns3:_="">
    <xsd:import namespace="8adbd04b-ac3f-47af-8dfc-f16ddd3268a9"/>
    <xsd:import namespace="38695c83-e11f-4c1b-b6cd-a65c6b43d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bd04b-ac3f-47af-8dfc-f16ddd326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95c83-e11f-4c1b-b6cd-a65c6b43d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EC27F-5D39-4426-8F07-EB564CA069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B28C5-EF0B-4E81-9F76-BC372FDB6300}">
  <ds:schemaRefs>
    <ds:schemaRef ds:uri="http://schemas.openxmlformats.org/package/2006/metadata/core-properties"/>
    <ds:schemaRef ds:uri="http://purl.org/dc/dcmitype/"/>
    <ds:schemaRef ds:uri="8adbd04b-ac3f-47af-8dfc-f16ddd3268a9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38695c83-e11f-4c1b-b6cd-a65c6b43d9d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974758-F243-47B5-B75B-3DA337424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bd04b-ac3f-47af-8dfc-f16ddd3268a9"/>
    <ds:schemaRef ds:uri="38695c83-e11f-4c1b-b6cd-a65c6b43d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537</Words>
  <Application>Microsoft Office PowerPoint</Application>
  <PresentationFormat>Grand écran</PresentationFormat>
  <Paragraphs>139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Kunstler Script</vt:lpstr>
      <vt:lpstr>Verdana</vt:lpstr>
      <vt:lpstr>Wingdings</vt:lpstr>
      <vt:lpstr>Office Theme</vt:lpstr>
      <vt:lpstr>Conférence Internationale de l’Energie et du Pétrole en Afrique</vt:lpstr>
      <vt:lpstr>Présentation PowerPoint</vt:lpstr>
      <vt:lpstr>Présentation PowerPoint</vt:lpstr>
      <vt:lpstr>2ème partie :  Développement des capacités renouvelables </vt:lpstr>
      <vt:lpstr>Présentation PowerPoint</vt:lpstr>
      <vt:lpstr>3ème partie :  Plan de production et stratégie gas to power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schéma directeur transport</dc:title>
  <dc:creator>Ndeye Ami DRAME</dc:creator>
  <cp:lastModifiedBy>Falilou SEYE</cp:lastModifiedBy>
  <cp:revision>66</cp:revision>
  <dcterms:created xsi:type="dcterms:W3CDTF">2020-04-07T10:37:22Z</dcterms:created>
  <dcterms:modified xsi:type="dcterms:W3CDTF">2020-11-20T16:25:22Z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0x0101001204D7C21B054149A8DEED564917970E</vt:lpwstr>
  </property>
</Properties>
</file>