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6" r:id="rId3"/>
    <p:sldId id="267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8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920" y="3389313"/>
            <a:ext cx="7772400" cy="1470025"/>
          </a:xfrm>
        </p:spPr>
        <p:txBody>
          <a:bodyPr bIns="45720" anchor="ctr"/>
          <a:lstStyle>
            <a:lvl1pPr algn="l">
              <a:lnSpc>
                <a:spcPct val="85000"/>
              </a:lnSpc>
              <a:defRPr sz="4200">
                <a:solidFill>
                  <a:srgbClr val="0060A9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GB" noProof="0" dirty="0"/>
              <a:t>CLIQUEZ POUR MODIFIER LE STYLE DU TITRE</a:t>
            </a:r>
          </a:p>
        </p:txBody>
      </p:sp>
      <p:sp>
        <p:nvSpPr>
          <p:cNvPr id="83354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0920" y="4849814"/>
            <a:ext cx="6400800" cy="1100137"/>
          </a:xfrm>
        </p:spPr>
        <p:txBody>
          <a:bodyPr/>
          <a:lstStyle>
            <a:lvl1pPr marL="0" indent="0">
              <a:spcBef>
                <a:spcPct val="40000"/>
              </a:spcBef>
              <a:buFont typeface="Wingdings" pitchFamily="2" charset="2"/>
              <a:buNone/>
              <a:defRPr sz="2000">
                <a:solidFill>
                  <a:srgbClr val="969696"/>
                </a:solidFill>
              </a:defRPr>
            </a:lvl1pPr>
          </a:lstStyle>
          <a:p>
            <a:pPr lvl="0"/>
            <a:r>
              <a:rPr lang="en-GB" noProof="0"/>
              <a:t>Cliquez pour modifier le style des sous-titres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667501"/>
            <a:ext cx="6644054" cy="187325"/>
          </a:xfrm>
        </p:spPr>
        <p:txBody>
          <a:bodyPr wrap="square"/>
          <a:lstStyle>
            <a:lvl1pPr>
              <a:defRPr>
                <a:solidFill>
                  <a:srgbClr val="5F5F5F"/>
                </a:solidFill>
              </a:defRPr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58168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4F93BB-779E-4981-8634-A634100848DA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3908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0B21E-F830-4ACB-84FA-F0C30E7C0FFF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6124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4913"/>
            <a:ext cx="4044462" cy="5038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2338" y="1204913"/>
            <a:ext cx="4044462" cy="5038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892385-1F09-48B0-B9DA-4FF75DFE6ABD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9325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0CFE3-60C8-41CC-BFD9-B25032E43EBA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2604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0D1E1-A0F6-488E-A508-5668CC2C734E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47943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6A1EB2-CB55-4339-BB56-9A75B64A404E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482364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84172F-0357-4A21-8316-C4FBF3552DAE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8015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BF899D-6F2A-4446-AB09-0EAAF4406FDF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47889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890BE-C787-4794-AE9F-B10E45241457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08965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15150" y="12700"/>
            <a:ext cx="2151185" cy="62309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700"/>
            <a:ext cx="6317274" cy="62309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B3405-F135-44B4-8477-EDEF9343F550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696462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1" y="12700"/>
            <a:ext cx="8609135" cy="62309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69A247-CACD-4F11-8DBA-F7A9CAB623C2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016376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5820" y="12701"/>
            <a:ext cx="7640515" cy="97631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204913"/>
            <a:ext cx="4044462" cy="50387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2338" y="1204913"/>
            <a:ext cx="4044462" cy="50387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0" y="6669088"/>
            <a:ext cx="6644054" cy="188912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EM - Oil and Gas Seminar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8560778" y="6616700"/>
            <a:ext cx="590550" cy="2603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39CA70-CBB3-4137-8DDA-CC7D362975C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6331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E56DC-E4BD-4DF1-B06B-94F4B423391B}" type="datetimeFigureOut">
              <a:rPr lang="fr-FR" smtClean="0"/>
              <a:pPr/>
              <a:t>28/11/2020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720F1-353E-49D8-8957-A61EFA4F8E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25820" y="12701"/>
            <a:ext cx="7640515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10800" rIns="18000" bIns="1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Cliquez</a:t>
            </a:r>
            <a:r>
              <a:rPr lang="en-GB" dirty="0"/>
              <a:t> pour modifier le style du titre</a:t>
            </a:r>
          </a:p>
        </p:txBody>
      </p:sp>
      <p:sp>
        <p:nvSpPr>
          <p:cNvPr id="8325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661151"/>
            <a:ext cx="6644054" cy="1889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800" b="0">
                <a:solidFill>
                  <a:srgbClr val="4D4D4D"/>
                </a:solidFill>
                <a:latin typeface="Calibri" pitchFamily="34" charset="0"/>
              </a:defRPr>
            </a:lvl1pPr>
          </a:lstStyle>
          <a:p>
            <a:r>
              <a:rPr lang="en-US"/>
              <a:t>EM - Oil and Gas Seminar</a:t>
            </a:r>
            <a:endParaRPr lang="en-GB"/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1425820" y="461963"/>
            <a:ext cx="7640515" cy="0"/>
          </a:xfrm>
          <a:prstGeom prst="line">
            <a:avLst/>
          </a:prstGeom>
          <a:noFill/>
          <a:ln w="15875">
            <a:solidFill>
              <a:srgbClr val="0060A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832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60778" y="6621463"/>
            <a:ext cx="590550" cy="260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" b="0">
                <a:solidFill>
                  <a:srgbClr val="4D4D4D"/>
                </a:solidFill>
                <a:latin typeface="Calibri" pitchFamily="34" charset="0"/>
              </a:defRPr>
            </a:lvl1pPr>
          </a:lstStyle>
          <a:p>
            <a:fld id="{BE1D8A46-8CAB-40FC-BDD7-0CA201D86075}" type="slidenum">
              <a:rPr lang="en-GB"/>
              <a:pPr/>
              <a:t>‹N°›</a:t>
            </a:fld>
            <a:endParaRPr lang="en-GB"/>
          </a:p>
        </p:txBody>
      </p:sp>
      <p:sp>
        <p:nvSpPr>
          <p:cNvPr id="615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4913"/>
            <a:ext cx="8229600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modifier les styles du texte du masque</a:t>
            </a:r>
          </a:p>
          <a:p>
            <a:pPr lvl="1"/>
            <a:r>
              <a:rPr lang="en-GB"/>
              <a:t>Deuxième niveau</a:t>
            </a:r>
          </a:p>
          <a:p>
            <a:pPr lvl="2"/>
            <a:r>
              <a:rPr lang="en-GB"/>
              <a:t>Troisième niveau</a:t>
            </a:r>
          </a:p>
          <a:p>
            <a:pPr lvl="3"/>
            <a:r>
              <a:rPr lang="en-GB"/>
              <a:t>Quatrième niveau</a:t>
            </a:r>
          </a:p>
          <a:p>
            <a:pPr lvl="4"/>
            <a:r>
              <a:rPr lang="en-GB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 b="1">
          <a:solidFill>
            <a:srgbClr val="4D4D4D"/>
          </a:solidFill>
          <a:latin typeface="+mj-lt"/>
          <a:ea typeface="+mj-ea"/>
          <a:cs typeface="+mj-cs"/>
        </a:defRPr>
      </a:lvl1pPr>
      <a:lvl2pPr algn="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 b="1">
          <a:solidFill>
            <a:srgbClr val="4D4D4D"/>
          </a:solidFill>
          <a:latin typeface="Calibri" pitchFamily="34" charset="0"/>
        </a:defRPr>
      </a:lvl2pPr>
      <a:lvl3pPr algn="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 b="1">
          <a:solidFill>
            <a:srgbClr val="4D4D4D"/>
          </a:solidFill>
          <a:latin typeface="Calibri" pitchFamily="34" charset="0"/>
        </a:defRPr>
      </a:lvl3pPr>
      <a:lvl4pPr algn="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 b="1">
          <a:solidFill>
            <a:srgbClr val="4D4D4D"/>
          </a:solidFill>
          <a:latin typeface="Calibri" pitchFamily="34" charset="0"/>
        </a:defRPr>
      </a:lvl4pPr>
      <a:lvl5pPr algn="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 b="1">
          <a:solidFill>
            <a:srgbClr val="4D4D4D"/>
          </a:solidFill>
          <a:latin typeface="Calibri" pitchFamily="34" charset="0"/>
        </a:defRPr>
      </a:lvl5pPr>
      <a:lvl6pPr marL="457200" algn="r" rtl="0" fontAlgn="base">
        <a:lnSpc>
          <a:spcPct val="110000"/>
        </a:lnSpc>
        <a:spcBef>
          <a:spcPct val="0"/>
        </a:spcBef>
        <a:spcAft>
          <a:spcPct val="0"/>
        </a:spcAft>
        <a:defRPr sz="2600" b="1">
          <a:solidFill>
            <a:srgbClr val="4D4D4D"/>
          </a:solidFill>
          <a:latin typeface="Calibri" pitchFamily="34" charset="0"/>
        </a:defRPr>
      </a:lvl6pPr>
      <a:lvl7pPr marL="914400" algn="r" rtl="0" fontAlgn="base">
        <a:lnSpc>
          <a:spcPct val="110000"/>
        </a:lnSpc>
        <a:spcBef>
          <a:spcPct val="0"/>
        </a:spcBef>
        <a:spcAft>
          <a:spcPct val="0"/>
        </a:spcAft>
        <a:defRPr sz="2600" b="1">
          <a:solidFill>
            <a:srgbClr val="4D4D4D"/>
          </a:solidFill>
          <a:latin typeface="Calibri" pitchFamily="34" charset="0"/>
        </a:defRPr>
      </a:lvl7pPr>
      <a:lvl8pPr marL="1371600" algn="r" rtl="0" fontAlgn="base">
        <a:lnSpc>
          <a:spcPct val="110000"/>
        </a:lnSpc>
        <a:spcBef>
          <a:spcPct val="0"/>
        </a:spcBef>
        <a:spcAft>
          <a:spcPct val="0"/>
        </a:spcAft>
        <a:defRPr sz="2600" b="1">
          <a:solidFill>
            <a:srgbClr val="4D4D4D"/>
          </a:solidFill>
          <a:latin typeface="Calibri" pitchFamily="34" charset="0"/>
        </a:defRPr>
      </a:lvl8pPr>
      <a:lvl9pPr marL="1828800" algn="r" rtl="0" fontAlgn="base">
        <a:lnSpc>
          <a:spcPct val="110000"/>
        </a:lnSpc>
        <a:spcBef>
          <a:spcPct val="0"/>
        </a:spcBef>
        <a:spcAft>
          <a:spcPct val="0"/>
        </a:spcAft>
        <a:defRPr sz="2600" b="1">
          <a:solidFill>
            <a:srgbClr val="4D4D4D"/>
          </a:solidFill>
          <a:latin typeface="Calibri" pitchFamily="34" charset="0"/>
        </a:defRPr>
      </a:lvl9pPr>
    </p:titleStyle>
    <p:bodyStyle>
      <a:lvl1pPr marL="361950" indent="-361950" algn="just" rtl="0" eaLnBrk="0" fontAlgn="base" hangingPunct="0">
        <a:lnSpc>
          <a:spcPct val="85000"/>
        </a:lnSpc>
        <a:spcBef>
          <a:spcPct val="85000"/>
        </a:spcBef>
        <a:spcAft>
          <a:spcPct val="0"/>
        </a:spcAft>
        <a:buClr>
          <a:srgbClr val="0060A9"/>
        </a:buClr>
        <a:buSzPct val="65000"/>
        <a:buFont typeface="Wingdings" pitchFamily="2" charset="2"/>
        <a:buChar char="n"/>
        <a:defRPr sz="2400" b="1">
          <a:solidFill>
            <a:srgbClr val="4D4D4D"/>
          </a:solidFill>
          <a:latin typeface="+mn-lt"/>
          <a:ea typeface="+mn-ea"/>
          <a:cs typeface="+mn-cs"/>
        </a:defRPr>
      </a:lvl1pPr>
      <a:lvl2pPr marL="827088" indent="-285750" algn="just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rgbClr val="E67D00"/>
        </a:buClr>
        <a:buChar char="•"/>
        <a:defRPr sz="2200">
          <a:solidFill>
            <a:srgbClr val="5F5F5F"/>
          </a:solidFill>
          <a:latin typeface="+mn-lt"/>
        </a:defRPr>
      </a:lvl2pPr>
      <a:lvl3pPr marL="1235075" indent="-228600" algn="just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Font typeface="Calibri" pitchFamily="34" charset="0"/>
        <a:buChar char="−"/>
        <a:defRPr sz="2000">
          <a:solidFill>
            <a:srgbClr val="777777"/>
          </a:solidFill>
          <a:latin typeface="+mn-lt"/>
        </a:defRPr>
      </a:lvl3pPr>
      <a:lvl4pPr marL="1668463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Font typeface="Calibri" pitchFamily="34" charset="0"/>
        <a:buChar char="»"/>
        <a:defRPr sz="2000">
          <a:solidFill>
            <a:srgbClr val="777777"/>
          </a:solidFill>
          <a:latin typeface="+mn-lt"/>
        </a:defRPr>
      </a:lvl4pPr>
      <a:lvl5pPr marL="207645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Font typeface="Calibri" pitchFamily="34" charset="0"/>
        <a:buChar char="»"/>
        <a:defRPr sz="2000">
          <a:solidFill>
            <a:srgbClr val="777777"/>
          </a:solidFill>
          <a:latin typeface="+mn-lt"/>
        </a:defRPr>
      </a:lvl5pPr>
      <a:lvl6pPr marL="2533650" indent="-228600" algn="l" rtl="0" fontAlgn="base">
        <a:lnSpc>
          <a:spcPct val="85000"/>
        </a:lnSpc>
        <a:spcBef>
          <a:spcPct val="20000"/>
        </a:spcBef>
        <a:spcAft>
          <a:spcPct val="0"/>
        </a:spcAft>
        <a:buFont typeface="Calibri" pitchFamily="34" charset="0"/>
        <a:buChar char="»"/>
        <a:defRPr>
          <a:solidFill>
            <a:srgbClr val="777777"/>
          </a:solidFill>
          <a:latin typeface="+mn-lt"/>
        </a:defRPr>
      </a:lvl6pPr>
      <a:lvl7pPr marL="2990850" indent="-228600" algn="l" rtl="0" fontAlgn="base">
        <a:lnSpc>
          <a:spcPct val="85000"/>
        </a:lnSpc>
        <a:spcBef>
          <a:spcPct val="20000"/>
        </a:spcBef>
        <a:spcAft>
          <a:spcPct val="0"/>
        </a:spcAft>
        <a:buFont typeface="Calibri" pitchFamily="34" charset="0"/>
        <a:buChar char="»"/>
        <a:defRPr>
          <a:solidFill>
            <a:srgbClr val="777777"/>
          </a:solidFill>
          <a:latin typeface="+mn-lt"/>
        </a:defRPr>
      </a:lvl7pPr>
      <a:lvl8pPr marL="3448050" indent="-228600" algn="l" rtl="0" fontAlgn="base">
        <a:lnSpc>
          <a:spcPct val="85000"/>
        </a:lnSpc>
        <a:spcBef>
          <a:spcPct val="20000"/>
        </a:spcBef>
        <a:spcAft>
          <a:spcPct val="0"/>
        </a:spcAft>
        <a:buFont typeface="Calibri" pitchFamily="34" charset="0"/>
        <a:buChar char="»"/>
        <a:defRPr>
          <a:solidFill>
            <a:srgbClr val="777777"/>
          </a:solidFill>
          <a:latin typeface="+mn-lt"/>
        </a:defRPr>
      </a:lvl8pPr>
      <a:lvl9pPr marL="3905250" indent="-228600" algn="l" rtl="0" fontAlgn="base">
        <a:lnSpc>
          <a:spcPct val="85000"/>
        </a:lnSpc>
        <a:spcBef>
          <a:spcPct val="20000"/>
        </a:spcBef>
        <a:spcAft>
          <a:spcPct val="0"/>
        </a:spcAft>
        <a:buFont typeface="Calibri" pitchFamily="34" charset="0"/>
        <a:buChar char="»"/>
        <a:defRPr>
          <a:solidFill>
            <a:srgbClr val="777777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GRANDS PROJETS PETROLE ET GAZ EN AFRIQUE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SENEGAL MAURITANIE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Grand Tortue </a:t>
            </a:r>
            <a:r>
              <a:rPr lang="fr-FR" b="1" dirty="0" err="1"/>
              <a:t>Ahmeyim</a:t>
            </a:r>
            <a:endParaRPr lang="fr-FR" b="1" dirty="0"/>
          </a:p>
          <a:p>
            <a:pPr lvl="0"/>
            <a:r>
              <a:rPr lang="fr-FR" dirty="0"/>
              <a:t>Financement : $5 milliards</a:t>
            </a:r>
          </a:p>
          <a:p>
            <a:pPr lvl="0"/>
            <a:r>
              <a:rPr lang="fr-FR" dirty="0"/>
              <a:t>Participations : BP, </a:t>
            </a:r>
            <a:r>
              <a:rPr lang="fr-FR" dirty="0" err="1" smtClean="0"/>
              <a:t>Kosmos</a:t>
            </a:r>
            <a:r>
              <a:rPr lang="fr-FR" dirty="0" smtClean="0"/>
              <a:t> </a:t>
            </a:r>
            <a:r>
              <a:rPr lang="fr-FR" dirty="0" err="1" smtClean="0"/>
              <a:t>Energy</a:t>
            </a:r>
            <a:r>
              <a:rPr lang="fr-FR" dirty="0"/>
              <a:t>, </a:t>
            </a:r>
            <a:r>
              <a:rPr lang="fr-FR" dirty="0" err="1"/>
              <a:t>Petrosem</a:t>
            </a:r>
            <a:r>
              <a:rPr lang="fr-FR" dirty="0"/>
              <a:t>, SMHPM, </a:t>
            </a:r>
            <a:r>
              <a:rPr lang="fr-FR" dirty="0" err="1" smtClean="0"/>
              <a:t>TechnipFMC</a:t>
            </a:r>
            <a:endParaRPr lang="fr-FR" dirty="0"/>
          </a:p>
          <a:p>
            <a:pPr lvl="0"/>
            <a:r>
              <a:rPr lang="fr-FR" dirty="0"/>
              <a:t>Décision d’investissement définitive : 2018</a:t>
            </a:r>
          </a:p>
          <a:p>
            <a:pPr lvl="0"/>
            <a:r>
              <a:rPr lang="fr-FR" dirty="0"/>
              <a:t>Mise en service : 2024</a:t>
            </a:r>
          </a:p>
          <a:p>
            <a:pPr lvl="0"/>
            <a:r>
              <a:rPr lang="fr-FR" dirty="0"/>
              <a:t>Capacité </a:t>
            </a:r>
            <a:r>
              <a:rPr lang="fr-FR" dirty="0" smtClean="0"/>
              <a:t>: 2,5 MT/an GNL puis 10 MT/an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NIGERIA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b="1" dirty="0" err="1" smtClean="0"/>
              <a:t>Ogidigben</a:t>
            </a:r>
            <a:r>
              <a:rPr lang="fr-FR" b="1" dirty="0" smtClean="0"/>
              <a:t> </a:t>
            </a:r>
            <a:r>
              <a:rPr lang="fr-FR" b="1" dirty="0" err="1" smtClean="0"/>
              <a:t>Gas</a:t>
            </a:r>
            <a:r>
              <a:rPr lang="fr-FR" b="1" dirty="0" smtClean="0"/>
              <a:t> </a:t>
            </a:r>
            <a:r>
              <a:rPr lang="fr-FR" b="1" dirty="0" err="1" smtClean="0"/>
              <a:t>Revolution</a:t>
            </a:r>
            <a:r>
              <a:rPr lang="fr-FR" b="1" dirty="0" smtClean="0"/>
              <a:t> </a:t>
            </a:r>
            <a:r>
              <a:rPr lang="fr-FR" b="1" dirty="0" err="1" smtClean="0"/>
              <a:t>Industrial</a:t>
            </a:r>
            <a:r>
              <a:rPr lang="fr-FR" b="1" dirty="0" smtClean="0"/>
              <a:t> </a:t>
            </a:r>
            <a:r>
              <a:rPr lang="fr-FR" b="1" dirty="0"/>
              <a:t>Park (GRIP)</a:t>
            </a:r>
          </a:p>
          <a:p>
            <a:pPr lvl="0"/>
            <a:r>
              <a:rPr lang="fr-FR" dirty="0"/>
              <a:t>Financement : $20 milliards</a:t>
            </a:r>
          </a:p>
          <a:p>
            <a:pPr lvl="0"/>
            <a:r>
              <a:rPr lang="fr-FR" dirty="0"/>
              <a:t>Participations : GSE&amp;C, Power China, </a:t>
            </a:r>
            <a:r>
              <a:rPr lang="fr-FR" dirty="0" err="1"/>
              <a:t>Nigerian</a:t>
            </a:r>
            <a:r>
              <a:rPr lang="fr-FR" dirty="0"/>
              <a:t> National </a:t>
            </a:r>
            <a:r>
              <a:rPr lang="fr-FR" dirty="0" err="1"/>
              <a:t>Petroleum</a:t>
            </a:r>
            <a:r>
              <a:rPr lang="fr-FR" dirty="0"/>
              <a:t> Corporation (NNPC)</a:t>
            </a:r>
          </a:p>
          <a:p>
            <a:pPr lvl="0"/>
            <a:r>
              <a:rPr lang="fr-FR" dirty="0"/>
              <a:t>Décision d’investissement définitive : 2020</a:t>
            </a:r>
          </a:p>
          <a:p>
            <a:pPr lvl="0"/>
            <a:r>
              <a:rPr lang="fr-FR" dirty="0"/>
              <a:t>Mise en service : 2023</a:t>
            </a:r>
          </a:p>
          <a:p>
            <a:pPr lvl="0"/>
            <a:r>
              <a:rPr lang="fr-FR" dirty="0"/>
              <a:t>Capacité </a:t>
            </a:r>
            <a:r>
              <a:rPr lang="fr-FR" dirty="0" smtClean="0"/>
              <a:t>: 100.000 </a:t>
            </a:r>
            <a:r>
              <a:rPr lang="fr-FR" dirty="0" err="1" smtClean="0"/>
              <a:t>bep</a:t>
            </a:r>
            <a:r>
              <a:rPr lang="fr-FR" dirty="0" smtClean="0"/>
              <a:t>/jour</a:t>
            </a:r>
            <a:endParaRPr lang="fr-FR" dirty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err="1" smtClean="0"/>
              <a:t>Etan</a:t>
            </a:r>
            <a:r>
              <a:rPr lang="fr-FR" b="1" dirty="0" smtClean="0"/>
              <a:t>&amp;</a:t>
            </a:r>
            <a:r>
              <a:rPr lang="fr-FR" b="1" dirty="0" err="1" smtClean="0"/>
              <a:t>Zabazaba</a:t>
            </a:r>
            <a:r>
              <a:rPr lang="fr-FR" b="1" dirty="0" smtClean="0"/>
              <a:t> </a:t>
            </a:r>
            <a:r>
              <a:rPr lang="fr-FR" b="1" dirty="0" err="1" smtClean="0"/>
              <a:t>Oil</a:t>
            </a:r>
            <a:r>
              <a:rPr lang="fr-FR" b="1" dirty="0" smtClean="0"/>
              <a:t> </a:t>
            </a:r>
            <a:r>
              <a:rPr lang="fr-FR" b="1" dirty="0"/>
              <a:t>Fields</a:t>
            </a:r>
          </a:p>
          <a:p>
            <a:pPr lvl="0"/>
            <a:r>
              <a:rPr lang="fr-FR" dirty="0"/>
              <a:t>Financement : $13,5 milliards</a:t>
            </a:r>
          </a:p>
          <a:p>
            <a:pPr lvl="0"/>
            <a:r>
              <a:rPr lang="fr-FR" dirty="0"/>
              <a:t>Participations : Shell, </a:t>
            </a:r>
            <a:r>
              <a:rPr lang="fr-FR" dirty="0" err="1"/>
              <a:t>Eni</a:t>
            </a:r>
            <a:r>
              <a:rPr lang="fr-FR" dirty="0"/>
              <a:t>, </a:t>
            </a:r>
            <a:r>
              <a:rPr lang="fr-FR" dirty="0" err="1"/>
              <a:t>Saipem</a:t>
            </a:r>
            <a:endParaRPr lang="fr-FR" dirty="0"/>
          </a:p>
          <a:p>
            <a:pPr lvl="0"/>
            <a:r>
              <a:rPr lang="fr-FR" dirty="0"/>
              <a:t>Décision d’investissement définitive : 2017</a:t>
            </a:r>
          </a:p>
          <a:p>
            <a:pPr lvl="0"/>
            <a:r>
              <a:rPr lang="fr-FR" dirty="0"/>
              <a:t>Mise en service : 2020</a:t>
            </a:r>
          </a:p>
          <a:p>
            <a:pPr lvl="0"/>
            <a:r>
              <a:rPr lang="fr-FR" dirty="0"/>
              <a:t>Capacité :120.000 </a:t>
            </a:r>
            <a:r>
              <a:rPr lang="fr-FR" dirty="0" smtClean="0"/>
              <a:t>barils/jour</a:t>
            </a:r>
          </a:p>
          <a:p>
            <a:pPr lvl="0"/>
            <a:endParaRPr lang="fr-FR" dirty="0"/>
          </a:p>
          <a:p>
            <a:pPr>
              <a:buNone/>
            </a:pPr>
            <a:r>
              <a:rPr lang="fr-FR" b="1" dirty="0" err="1" smtClean="0"/>
              <a:t>Dangote</a:t>
            </a:r>
            <a:r>
              <a:rPr lang="fr-FR" b="1" dirty="0" smtClean="0"/>
              <a:t> </a:t>
            </a:r>
            <a:r>
              <a:rPr lang="fr-FR" b="1" dirty="0" err="1" smtClean="0"/>
              <a:t>Refinery</a:t>
            </a:r>
            <a:r>
              <a:rPr lang="fr-FR" b="1" dirty="0" smtClean="0"/>
              <a:t> </a:t>
            </a:r>
            <a:r>
              <a:rPr lang="fr-FR" b="1" dirty="0"/>
              <a:t>and </a:t>
            </a:r>
            <a:r>
              <a:rPr lang="fr-FR" b="1" dirty="0" err="1"/>
              <a:t>Polypropylene</a:t>
            </a:r>
            <a:r>
              <a:rPr lang="fr-FR" b="1" dirty="0"/>
              <a:t> </a:t>
            </a:r>
            <a:r>
              <a:rPr lang="fr-FR" b="1" dirty="0" smtClean="0"/>
              <a:t>Plant</a:t>
            </a:r>
          </a:p>
          <a:p>
            <a:pPr lvl="0"/>
            <a:r>
              <a:rPr lang="fr-FR" dirty="0" smtClean="0"/>
              <a:t>Financement</a:t>
            </a:r>
            <a:r>
              <a:rPr lang="fr-FR" dirty="0"/>
              <a:t> : $11 milliards</a:t>
            </a:r>
          </a:p>
          <a:p>
            <a:pPr lvl="0"/>
            <a:r>
              <a:rPr lang="fr-FR" dirty="0"/>
              <a:t>Participations : </a:t>
            </a:r>
            <a:r>
              <a:rPr lang="fr-FR" dirty="0" err="1"/>
              <a:t>Dangote</a:t>
            </a:r>
            <a:r>
              <a:rPr lang="fr-FR" dirty="0"/>
              <a:t> Group</a:t>
            </a:r>
          </a:p>
          <a:p>
            <a:pPr lvl="0"/>
            <a:r>
              <a:rPr lang="fr-FR" dirty="0"/>
              <a:t>Décision d’investissement définitive : </a:t>
            </a:r>
            <a:r>
              <a:rPr lang="fr-FR" dirty="0" smtClean="0"/>
              <a:t>2019</a:t>
            </a:r>
          </a:p>
          <a:p>
            <a:pPr lvl="0"/>
            <a:r>
              <a:rPr lang="fr-FR" dirty="0" smtClean="0"/>
              <a:t>Capacité : 650 000 b/j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ANGOLA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/>
              <a:t>Namibe </a:t>
            </a:r>
            <a:r>
              <a:rPr lang="fr-FR" b="1" dirty="0" err="1" smtClean="0"/>
              <a:t>Refinery</a:t>
            </a:r>
            <a:r>
              <a:rPr lang="fr-FR" b="1" dirty="0" smtClean="0"/>
              <a:t> </a:t>
            </a:r>
            <a:r>
              <a:rPr lang="fr-FR" b="1" dirty="0" err="1" smtClean="0"/>
              <a:t>Complex</a:t>
            </a:r>
            <a:endParaRPr lang="fr-FR" b="1" dirty="0"/>
          </a:p>
          <a:p>
            <a:pPr lvl="0"/>
            <a:r>
              <a:rPr lang="fr-FR" dirty="0"/>
              <a:t>Financement : $12 milliards</a:t>
            </a:r>
          </a:p>
          <a:p>
            <a:pPr lvl="0"/>
            <a:r>
              <a:rPr lang="fr-FR" dirty="0"/>
              <a:t>Participations : Rail Standard Service, </a:t>
            </a:r>
            <a:r>
              <a:rPr lang="fr-FR" dirty="0" err="1"/>
              <a:t>Fortland</a:t>
            </a:r>
            <a:r>
              <a:rPr lang="fr-FR" dirty="0"/>
              <a:t> Consulting </a:t>
            </a:r>
            <a:r>
              <a:rPr lang="fr-FR" dirty="0" err="1"/>
              <a:t>Company</a:t>
            </a:r>
            <a:endParaRPr lang="fr-FR" dirty="0"/>
          </a:p>
          <a:p>
            <a:pPr lvl="0"/>
            <a:r>
              <a:rPr lang="fr-FR" dirty="0"/>
              <a:t>Décision d’investissement définitive : 2017</a:t>
            </a:r>
          </a:p>
          <a:p>
            <a:pPr lvl="0"/>
            <a:r>
              <a:rPr lang="fr-FR" dirty="0"/>
              <a:t>Mise en service : 2028</a:t>
            </a:r>
          </a:p>
          <a:p>
            <a:pPr lvl="0"/>
            <a:r>
              <a:rPr lang="fr-FR" dirty="0"/>
              <a:t>Capacité :364.000 barils/jour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GHANA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Production : environ 200 000 b/j</a:t>
            </a:r>
          </a:p>
          <a:p>
            <a:r>
              <a:rPr lang="fr-FR" dirty="0" smtClean="0"/>
              <a:t>Le Ghana devrait devenir le 4</a:t>
            </a:r>
            <a:r>
              <a:rPr lang="fr-FR" baseline="30000" dirty="0" smtClean="0"/>
              <a:t>ème</a:t>
            </a:r>
            <a:r>
              <a:rPr lang="fr-FR" dirty="0" smtClean="0"/>
              <a:t> producteur africain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Proven oil reserves </a:t>
            </a:r>
            <a:br>
              <a:rPr lang="en-US" dirty="0"/>
            </a:br>
            <a:r>
              <a:rPr lang="en-US" sz="1800" dirty="0"/>
              <a:t>(as of 1</a:t>
            </a:r>
            <a:r>
              <a:rPr lang="en-US" sz="1800" baseline="30000" dirty="0"/>
              <a:t>st</a:t>
            </a:r>
            <a:r>
              <a:rPr lang="en-US" sz="1800" dirty="0"/>
              <a:t>  January 2019)</a:t>
            </a:r>
          </a:p>
        </p:txBody>
      </p:sp>
      <p:sp>
        <p:nvSpPr>
          <p:cNvPr id="20483" name="Rectangle 36"/>
          <p:cNvSpPr>
            <a:spLocks noChangeArrowheads="1"/>
          </p:cNvSpPr>
          <p:nvPr/>
        </p:nvSpPr>
        <p:spPr bwMode="auto">
          <a:xfrm>
            <a:off x="-1" y="6607747"/>
            <a:ext cx="3148379" cy="277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l" defTabSz="762000" eaLnBrk="0" hangingPunct="0"/>
            <a:r>
              <a:rPr lang="fr-FR" sz="1200" dirty="0"/>
              <a:t>Source: BP </a:t>
            </a:r>
            <a:r>
              <a:rPr lang="fr-FR" sz="1200" dirty="0" err="1"/>
              <a:t>Statistical</a:t>
            </a:r>
            <a:r>
              <a:rPr lang="fr-FR" sz="1200" dirty="0"/>
              <a:t> </a:t>
            </a:r>
            <a:r>
              <a:rPr lang="fr-FR" sz="1200" dirty="0" err="1"/>
              <a:t>Review</a:t>
            </a:r>
            <a:r>
              <a:rPr lang="fr-FR" sz="1200" dirty="0"/>
              <a:t>  2019</a:t>
            </a:r>
          </a:p>
        </p:txBody>
      </p:sp>
      <p:pic>
        <p:nvPicPr>
          <p:cNvPr id="20484" name="Picture 7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095"/>
          <a:stretch>
            <a:fillRect/>
          </a:stretch>
        </p:blipFill>
        <p:spPr bwMode="auto">
          <a:xfrm>
            <a:off x="4728843" y="956721"/>
            <a:ext cx="136427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7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7032"/>
          <a:stretch>
            <a:fillRect/>
          </a:stretch>
        </p:blipFill>
        <p:spPr bwMode="auto">
          <a:xfrm>
            <a:off x="3839310" y="2208213"/>
            <a:ext cx="20222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9754" name="Freeform 74"/>
          <p:cNvSpPr>
            <a:spLocks/>
          </p:cNvSpPr>
          <p:nvPr/>
        </p:nvSpPr>
        <p:spPr bwMode="auto">
          <a:xfrm>
            <a:off x="1134208" y="2359030"/>
            <a:ext cx="571500" cy="701675"/>
          </a:xfrm>
          <a:custGeom>
            <a:avLst/>
            <a:gdLst/>
            <a:ahLst/>
            <a:cxnLst>
              <a:cxn ang="0">
                <a:pos x="90" y="0"/>
              </a:cxn>
              <a:cxn ang="0">
                <a:pos x="142" y="22"/>
              </a:cxn>
              <a:cxn ang="0">
                <a:pos x="195" y="37"/>
              </a:cxn>
              <a:cxn ang="0">
                <a:pos x="262" y="22"/>
              </a:cxn>
              <a:cxn ang="0">
                <a:pos x="367" y="7"/>
              </a:cxn>
              <a:cxn ang="0">
                <a:pos x="390" y="52"/>
              </a:cxn>
              <a:cxn ang="0">
                <a:pos x="315" y="120"/>
              </a:cxn>
              <a:cxn ang="0">
                <a:pos x="360" y="165"/>
              </a:cxn>
              <a:cxn ang="0">
                <a:pos x="367" y="217"/>
              </a:cxn>
              <a:cxn ang="0">
                <a:pos x="270" y="240"/>
              </a:cxn>
              <a:cxn ang="0">
                <a:pos x="210" y="315"/>
              </a:cxn>
              <a:cxn ang="0">
                <a:pos x="255" y="352"/>
              </a:cxn>
              <a:cxn ang="0">
                <a:pos x="270" y="300"/>
              </a:cxn>
              <a:cxn ang="0">
                <a:pos x="277" y="360"/>
              </a:cxn>
              <a:cxn ang="0">
                <a:pos x="330" y="367"/>
              </a:cxn>
              <a:cxn ang="0">
                <a:pos x="307" y="442"/>
              </a:cxn>
              <a:cxn ang="0">
                <a:pos x="262" y="390"/>
              </a:cxn>
              <a:cxn ang="0">
                <a:pos x="210" y="375"/>
              </a:cxn>
              <a:cxn ang="0">
                <a:pos x="135" y="360"/>
              </a:cxn>
              <a:cxn ang="0">
                <a:pos x="105" y="285"/>
              </a:cxn>
              <a:cxn ang="0">
                <a:pos x="97" y="217"/>
              </a:cxn>
              <a:cxn ang="0">
                <a:pos x="90" y="307"/>
              </a:cxn>
              <a:cxn ang="0">
                <a:pos x="67" y="262"/>
              </a:cxn>
              <a:cxn ang="0">
                <a:pos x="45" y="180"/>
              </a:cxn>
              <a:cxn ang="0">
                <a:pos x="60" y="105"/>
              </a:cxn>
              <a:cxn ang="0">
                <a:pos x="0" y="75"/>
              </a:cxn>
              <a:cxn ang="0">
                <a:pos x="90" y="0"/>
              </a:cxn>
            </a:cxnLst>
            <a:rect l="0" t="0" r="r" b="b"/>
            <a:pathLst>
              <a:path w="390" h="442">
                <a:moveTo>
                  <a:pt x="90" y="0"/>
                </a:moveTo>
                <a:lnTo>
                  <a:pt x="142" y="22"/>
                </a:lnTo>
                <a:lnTo>
                  <a:pt x="195" y="37"/>
                </a:lnTo>
                <a:lnTo>
                  <a:pt x="262" y="22"/>
                </a:lnTo>
                <a:lnTo>
                  <a:pt x="367" y="7"/>
                </a:lnTo>
                <a:lnTo>
                  <a:pt x="390" y="52"/>
                </a:lnTo>
                <a:lnTo>
                  <a:pt x="315" y="120"/>
                </a:lnTo>
                <a:lnTo>
                  <a:pt x="360" y="165"/>
                </a:lnTo>
                <a:lnTo>
                  <a:pt x="367" y="217"/>
                </a:lnTo>
                <a:lnTo>
                  <a:pt x="270" y="240"/>
                </a:lnTo>
                <a:lnTo>
                  <a:pt x="210" y="315"/>
                </a:lnTo>
                <a:lnTo>
                  <a:pt x="255" y="352"/>
                </a:lnTo>
                <a:lnTo>
                  <a:pt x="270" y="300"/>
                </a:lnTo>
                <a:lnTo>
                  <a:pt x="277" y="360"/>
                </a:lnTo>
                <a:lnTo>
                  <a:pt x="330" y="367"/>
                </a:lnTo>
                <a:lnTo>
                  <a:pt x="307" y="442"/>
                </a:lnTo>
                <a:lnTo>
                  <a:pt x="262" y="390"/>
                </a:lnTo>
                <a:lnTo>
                  <a:pt x="210" y="375"/>
                </a:lnTo>
                <a:lnTo>
                  <a:pt x="135" y="360"/>
                </a:lnTo>
                <a:lnTo>
                  <a:pt x="105" y="285"/>
                </a:lnTo>
                <a:lnTo>
                  <a:pt x="97" y="217"/>
                </a:lnTo>
                <a:lnTo>
                  <a:pt x="90" y="307"/>
                </a:lnTo>
                <a:lnTo>
                  <a:pt x="67" y="262"/>
                </a:lnTo>
                <a:lnTo>
                  <a:pt x="45" y="180"/>
                </a:lnTo>
                <a:lnTo>
                  <a:pt x="60" y="105"/>
                </a:lnTo>
                <a:lnTo>
                  <a:pt x="0" y="75"/>
                </a:lnTo>
                <a:lnTo>
                  <a:pt x="90" y="0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119755" name="Freeform 75"/>
          <p:cNvSpPr>
            <a:spLocks/>
          </p:cNvSpPr>
          <p:nvPr/>
        </p:nvSpPr>
        <p:spPr bwMode="auto">
          <a:xfrm>
            <a:off x="1573826" y="3049592"/>
            <a:ext cx="1065335" cy="1558925"/>
          </a:xfrm>
          <a:custGeom>
            <a:avLst/>
            <a:gdLst/>
            <a:ahLst/>
            <a:cxnLst>
              <a:cxn ang="0">
                <a:pos x="187" y="15"/>
              </a:cxn>
              <a:cxn ang="0">
                <a:pos x="135" y="52"/>
              </a:cxn>
              <a:cxn ang="0">
                <a:pos x="60" y="45"/>
              </a:cxn>
              <a:cxn ang="0">
                <a:pos x="52" y="0"/>
              </a:cxn>
              <a:cxn ang="0">
                <a:pos x="0" y="30"/>
              </a:cxn>
              <a:cxn ang="0">
                <a:pos x="45" y="67"/>
              </a:cxn>
              <a:cxn ang="0">
                <a:pos x="112" y="82"/>
              </a:cxn>
              <a:cxn ang="0">
                <a:pos x="127" y="127"/>
              </a:cxn>
              <a:cxn ang="0">
                <a:pos x="82" y="180"/>
              </a:cxn>
              <a:cxn ang="0">
                <a:pos x="60" y="262"/>
              </a:cxn>
              <a:cxn ang="0">
                <a:pos x="120" y="360"/>
              </a:cxn>
              <a:cxn ang="0">
                <a:pos x="247" y="480"/>
              </a:cxn>
              <a:cxn ang="0">
                <a:pos x="277" y="630"/>
              </a:cxn>
              <a:cxn ang="0">
                <a:pos x="285" y="772"/>
              </a:cxn>
              <a:cxn ang="0">
                <a:pos x="322" y="840"/>
              </a:cxn>
              <a:cxn ang="0">
                <a:pos x="375" y="930"/>
              </a:cxn>
              <a:cxn ang="0">
                <a:pos x="420" y="975"/>
              </a:cxn>
              <a:cxn ang="0">
                <a:pos x="465" y="982"/>
              </a:cxn>
              <a:cxn ang="0">
                <a:pos x="517" y="982"/>
              </a:cxn>
              <a:cxn ang="0">
                <a:pos x="442" y="915"/>
              </a:cxn>
              <a:cxn ang="0">
                <a:pos x="442" y="847"/>
              </a:cxn>
              <a:cxn ang="0">
                <a:pos x="442" y="780"/>
              </a:cxn>
              <a:cxn ang="0">
                <a:pos x="495" y="757"/>
              </a:cxn>
              <a:cxn ang="0">
                <a:pos x="495" y="697"/>
              </a:cxn>
              <a:cxn ang="0">
                <a:pos x="577" y="660"/>
              </a:cxn>
              <a:cxn ang="0">
                <a:pos x="577" y="615"/>
              </a:cxn>
              <a:cxn ang="0">
                <a:pos x="585" y="547"/>
              </a:cxn>
              <a:cxn ang="0">
                <a:pos x="675" y="510"/>
              </a:cxn>
              <a:cxn ang="0">
                <a:pos x="682" y="435"/>
              </a:cxn>
              <a:cxn ang="0">
                <a:pos x="675" y="375"/>
              </a:cxn>
              <a:cxn ang="0">
                <a:pos x="720" y="315"/>
              </a:cxn>
              <a:cxn ang="0">
                <a:pos x="727" y="270"/>
              </a:cxn>
              <a:cxn ang="0">
                <a:pos x="615" y="210"/>
              </a:cxn>
              <a:cxn ang="0">
                <a:pos x="532" y="187"/>
              </a:cxn>
              <a:cxn ang="0">
                <a:pos x="472" y="157"/>
              </a:cxn>
              <a:cxn ang="0">
                <a:pos x="465" y="105"/>
              </a:cxn>
              <a:cxn ang="0">
                <a:pos x="405" y="90"/>
              </a:cxn>
              <a:cxn ang="0">
                <a:pos x="330" y="30"/>
              </a:cxn>
              <a:cxn ang="0">
                <a:pos x="270" y="15"/>
              </a:cxn>
              <a:cxn ang="0">
                <a:pos x="187" y="15"/>
              </a:cxn>
            </a:cxnLst>
            <a:rect l="0" t="0" r="r" b="b"/>
            <a:pathLst>
              <a:path w="727" h="982">
                <a:moveTo>
                  <a:pt x="187" y="15"/>
                </a:moveTo>
                <a:lnTo>
                  <a:pt x="135" y="52"/>
                </a:lnTo>
                <a:lnTo>
                  <a:pt x="60" y="45"/>
                </a:lnTo>
                <a:lnTo>
                  <a:pt x="52" y="0"/>
                </a:lnTo>
                <a:lnTo>
                  <a:pt x="0" y="30"/>
                </a:lnTo>
                <a:lnTo>
                  <a:pt x="45" y="67"/>
                </a:lnTo>
                <a:lnTo>
                  <a:pt x="112" y="82"/>
                </a:lnTo>
                <a:lnTo>
                  <a:pt x="127" y="127"/>
                </a:lnTo>
                <a:lnTo>
                  <a:pt x="82" y="180"/>
                </a:lnTo>
                <a:lnTo>
                  <a:pt x="60" y="262"/>
                </a:lnTo>
                <a:lnTo>
                  <a:pt x="120" y="360"/>
                </a:lnTo>
                <a:lnTo>
                  <a:pt x="247" y="480"/>
                </a:lnTo>
                <a:lnTo>
                  <a:pt x="277" y="630"/>
                </a:lnTo>
                <a:lnTo>
                  <a:pt x="285" y="772"/>
                </a:lnTo>
                <a:lnTo>
                  <a:pt x="322" y="840"/>
                </a:lnTo>
                <a:lnTo>
                  <a:pt x="375" y="930"/>
                </a:lnTo>
                <a:lnTo>
                  <a:pt x="420" y="975"/>
                </a:lnTo>
                <a:lnTo>
                  <a:pt x="465" y="982"/>
                </a:lnTo>
                <a:lnTo>
                  <a:pt x="517" y="982"/>
                </a:lnTo>
                <a:lnTo>
                  <a:pt x="442" y="915"/>
                </a:lnTo>
                <a:lnTo>
                  <a:pt x="442" y="847"/>
                </a:lnTo>
                <a:lnTo>
                  <a:pt x="442" y="780"/>
                </a:lnTo>
                <a:lnTo>
                  <a:pt x="495" y="757"/>
                </a:lnTo>
                <a:lnTo>
                  <a:pt x="495" y="697"/>
                </a:lnTo>
                <a:lnTo>
                  <a:pt x="577" y="660"/>
                </a:lnTo>
                <a:lnTo>
                  <a:pt x="577" y="615"/>
                </a:lnTo>
                <a:lnTo>
                  <a:pt x="585" y="547"/>
                </a:lnTo>
                <a:lnTo>
                  <a:pt x="675" y="510"/>
                </a:lnTo>
                <a:lnTo>
                  <a:pt x="682" y="435"/>
                </a:lnTo>
                <a:lnTo>
                  <a:pt x="675" y="375"/>
                </a:lnTo>
                <a:lnTo>
                  <a:pt x="720" y="315"/>
                </a:lnTo>
                <a:lnTo>
                  <a:pt x="727" y="270"/>
                </a:lnTo>
                <a:lnTo>
                  <a:pt x="615" y="210"/>
                </a:lnTo>
                <a:lnTo>
                  <a:pt x="532" y="187"/>
                </a:lnTo>
                <a:lnTo>
                  <a:pt x="472" y="157"/>
                </a:lnTo>
                <a:lnTo>
                  <a:pt x="465" y="105"/>
                </a:lnTo>
                <a:lnTo>
                  <a:pt x="405" y="90"/>
                </a:lnTo>
                <a:lnTo>
                  <a:pt x="330" y="30"/>
                </a:lnTo>
                <a:lnTo>
                  <a:pt x="270" y="15"/>
                </a:lnTo>
                <a:lnTo>
                  <a:pt x="187" y="15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119756" name="Freeform 76"/>
          <p:cNvSpPr>
            <a:spLocks/>
          </p:cNvSpPr>
          <p:nvPr/>
        </p:nvSpPr>
        <p:spPr bwMode="auto">
          <a:xfrm>
            <a:off x="1847851" y="3073400"/>
            <a:ext cx="275492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7"/>
              </a:cxn>
              <a:cxn ang="0">
                <a:pos x="60" y="180"/>
              </a:cxn>
              <a:cxn ang="0">
                <a:pos x="173" y="172"/>
              </a:cxn>
              <a:cxn ang="0">
                <a:pos x="188" y="82"/>
              </a:cxn>
              <a:cxn ang="0">
                <a:pos x="143" y="7"/>
              </a:cxn>
              <a:cxn ang="0">
                <a:pos x="83" y="0"/>
              </a:cxn>
              <a:cxn ang="0">
                <a:pos x="0" y="0"/>
              </a:cxn>
            </a:cxnLst>
            <a:rect l="0" t="0" r="r" b="b"/>
            <a:pathLst>
              <a:path w="188" h="180">
                <a:moveTo>
                  <a:pt x="0" y="0"/>
                </a:moveTo>
                <a:lnTo>
                  <a:pt x="0" y="67"/>
                </a:lnTo>
                <a:lnTo>
                  <a:pt x="60" y="180"/>
                </a:lnTo>
                <a:lnTo>
                  <a:pt x="173" y="172"/>
                </a:lnTo>
                <a:lnTo>
                  <a:pt x="188" y="82"/>
                </a:lnTo>
                <a:lnTo>
                  <a:pt x="143" y="7"/>
                </a:lnTo>
                <a:lnTo>
                  <a:pt x="83" y="0"/>
                </a:lnTo>
                <a:lnTo>
                  <a:pt x="0" y="0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119757" name="Freeform 77"/>
          <p:cNvSpPr>
            <a:spLocks/>
          </p:cNvSpPr>
          <p:nvPr/>
        </p:nvSpPr>
        <p:spPr bwMode="auto">
          <a:xfrm>
            <a:off x="2923443" y="3714750"/>
            <a:ext cx="984738" cy="1485900"/>
          </a:xfrm>
          <a:custGeom>
            <a:avLst/>
            <a:gdLst/>
            <a:ahLst/>
            <a:cxnLst>
              <a:cxn ang="0">
                <a:pos x="255" y="600"/>
              </a:cxn>
              <a:cxn ang="0">
                <a:pos x="330" y="600"/>
              </a:cxn>
              <a:cxn ang="0">
                <a:pos x="405" y="517"/>
              </a:cxn>
              <a:cxn ang="0">
                <a:pos x="428" y="457"/>
              </a:cxn>
              <a:cxn ang="0">
                <a:pos x="465" y="412"/>
              </a:cxn>
              <a:cxn ang="0">
                <a:pos x="458" y="322"/>
              </a:cxn>
              <a:cxn ang="0">
                <a:pos x="540" y="232"/>
              </a:cxn>
              <a:cxn ang="0">
                <a:pos x="533" y="187"/>
              </a:cxn>
              <a:cxn ang="0">
                <a:pos x="473" y="210"/>
              </a:cxn>
              <a:cxn ang="0">
                <a:pos x="405" y="135"/>
              </a:cxn>
              <a:cxn ang="0">
                <a:pos x="368" y="45"/>
              </a:cxn>
              <a:cxn ang="0">
                <a:pos x="285" y="30"/>
              </a:cxn>
              <a:cxn ang="0">
                <a:pos x="210" y="45"/>
              </a:cxn>
              <a:cxn ang="0">
                <a:pos x="203" y="0"/>
              </a:cxn>
              <a:cxn ang="0">
                <a:pos x="158" y="0"/>
              </a:cxn>
              <a:cxn ang="0">
                <a:pos x="75" y="22"/>
              </a:cxn>
              <a:cxn ang="0">
                <a:pos x="38" y="82"/>
              </a:cxn>
              <a:cxn ang="0">
                <a:pos x="0" y="120"/>
              </a:cxn>
              <a:cxn ang="0">
                <a:pos x="0" y="217"/>
              </a:cxn>
              <a:cxn ang="0">
                <a:pos x="68" y="262"/>
              </a:cxn>
              <a:cxn ang="0">
                <a:pos x="143" y="255"/>
              </a:cxn>
              <a:cxn ang="0">
                <a:pos x="188" y="262"/>
              </a:cxn>
              <a:cxn ang="0">
                <a:pos x="210" y="322"/>
              </a:cxn>
              <a:cxn ang="0">
                <a:pos x="233" y="360"/>
              </a:cxn>
              <a:cxn ang="0">
                <a:pos x="210" y="472"/>
              </a:cxn>
              <a:cxn ang="0">
                <a:pos x="248" y="540"/>
              </a:cxn>
              <a:cxn ang="0">
                <a:pos x="255" y="600"/>
              </a:cxn>
            </a:cxnLst>
            <a:rect l="0" t="0" r="r" b="b"/>
            <a:pathLst>
              <a:path w="540" h="600">
                <a:moveTo>
                  <a:pt x="255" y="600"/>
                </a:moveTo>
                <a:lnTo>
                  <a:pt x="330" y="600"/>
                </a:lnTo>
                <a:lnTo>
                  <a:pt x="405" y="517"/>
                </a:lnTo>
                <a:lnTo>
                  <a:pt x="428" y="457"/>
                </a:lnTo>
                <a:lnTo>
                  <a:pt x="465" y="412"/>
                </a:lnTo>
                <a:lnTo>
                  <a:pt x="458" y="322"/>
                </a:lnTo>
                <a:lnTo>
                  <a:pt x="540" y="232"/>
                </a:lnTo>
                <a:lnTo>
                  <a:pt x="533" y="187"/>
                </a:lnTo>
                <a:lnTo>
                  <a:pt x="473" y="210"/>
                </a:lnTo>
                <a:lnTo>
                  <a:pt x="405" y="135"/>
                </a:lnTo>
                <a:lnTo>
                  <a:pt x="368" y="45"/>
                </a:lnTo>
                <a:lnTo>
                  <a:pt x="285" y="30"/>
                </a:lnTo>
                <a:lnTo>
                  <a:pt x="210" y="45"/>
                </a:lnTo>
                <a:lnTo>
                  <a:pt x="203" y="0"/>
                </a:lnTo>
                <a:lnTo>
                  <a:pt x="158" y="0"/>
                </a:lnTo>
                <a:lnTo>
                  <a:pt x="75" y="22"/>
                </a:lnTo>
                <a:lnTo>
                  <a:pt x="38" y="82"/>
                </a:lnTo>
                <a:lnTo>
                  <a:pt x="0" y="120"/>
                </a:lnTo>
                <a:lnTo>
                  <a:pt x="0" y="217"/>
                </a:lnTo>
                <a:lnTo>
                  <a:pt x="68" y="262"/>
                </a:lnTo>
                <a:lnTo>
                  <a:pt x="143" y="255"/>
                </a:lnTo>
                <a:lnTo>
                  <a:pt x="188" y="262"/>
                </a:lnTo>
                <a:lnTo>
                  <a:pt x="210" y="322"/>
                </a:lnTo>
                <a:lnTo>
                  <a:pt x="233" y="360"/>
                </a:lnTo>
                <a:lnTo>
                  <a:pt x="210" y="472"/>
                </a:lnTo>
                <a:lnTo>
                  <a:pt x="248" y="540"/>
                </a:lnTo>
                <a:lnTo>
                  <a:pt x="255" y="600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0490" name="Freeform 78"/>
          <p:cNvSpPr>
            <a:spLocks/>
          </p:cNvSpPr>
          <p:nvPr/>
        </p:nvSpPr>
        <p:spPr bwMode="auto">
          <a:xfrm>
            <a:off x="3902323" y="3068641"/>
            <a:ext cx="2332159" cy="2036009"/>
          </a:xfrm>
          <a:custGeom>
            <a:avLst/>
            <a:gdLst>
              <a:gd name="T0" fmla="*/ 2147483647 w 2295"/>
              <a:gd name="T1" fmla="*/ 2147483647 h 2063"/>
              <a:gd name="T2" fmla="*/ 2147483647 w 2295"/>
              <a:gd name="T3" fmla="*/ 2147483647 h 2063"/>
              <a:gd name="T4" fmla="*/ 2147483647 w 2295"/>
              <a:gd name="T5" fmla="*/ 2147483647 h 2063"/>
              <a:gd name="T6" fmla="*/ 2147483647 w 2295"/>
              <a:gd name="T7" fmla="*/ 2147483647 h 2063"/>
              <a:gd name="T8" fmla="*/ 2147483647 w 2295"/>
              <a:gd name="T9" fmla="*/ 2147483647 h 2063"/>
              <a:gd name="T10" fmla="*/ 0 w 2295"/>
              <a:gd name="T11" fmla="*/ 2147483647 h 2063"/>
              <a:gd name="T12" fmla="*/ 2147483647 w 2295"/>
              <a:gd name="T13" fmla="*/ 2147483647 h 2063"/>
              <a:gd name="T14" fmla="*/ 2147483647 w 2295"/>
              <a:gd name="T15" fmla="*/ 2147483647 h 2063"/>
              <a:gd name="T16" fmla="*/ 2147483647 w 2295"/>
              <a:gd name="T17" fmla="*/ 2147483647 h 2063"/>
              <a:gd name="T18" fmla="*/ 2147483647 w 2295"/>
              <a:gd name="T19" fmla="*/ 2147483647 h 2063"/>
              <a:gd name="T20" fmla="*/ 2147483647 w 2295"/>
              <a:gd name="T21" fmla="*/ 2147483647 h 2063"/>
              <a:gd name="T22" fmla="*/ 2147483647 w 2295"/>
              <a:gd name="T23" fmla="*/ 2147483647 h 2063"/>
              <a:gd name="T24" fmla="*/ 2147483647 w 2295"/>
              <a:gd name="T25" fmla="*/ 2147483647 h 2063"/>
              <a:gd name="T26" fmla="*/ 2147483647 w 2295"/>
              <a:gd name="T27" fmla="*/ 2147483647 h 2063"/>
              <a:gd name="T28" fmla="*/ 2147483647 w 2295"/>
              <a:gd name="T29" fmla="*/ 2147483647 h 2063"/>
              <a:gd name="T30" fmla="*/ 2147483647 w 2295"/>
              <a:gd name="T31" fmla="*/ 2147483647 h 2063"/>
              <a:gd name="T32" fmla="*/ 2147483647 w 2295"/>
              <a:gd name="T33" fmla="*/ 2147483647 h 2063"/>
              <a:gd name="T34" fmla="*/ 2147483647 w 2295"/>
              <a:gd name="T35" fmla="*/ 2147483647 h 2063"/>
              <a:gd name="T36" fmla="*/ 2147483647 w 2295"/>
              <a:gd name="T37" fmla="*/ 2147483647 h 2063"/>
              <a:gd name="T38" fmla="*/ 2147483647 w 2295"/>
              <a:gd name="T39" fmla="*/ 2147483647 h 2063"/>
              <a:gd name="T40" fmla="*/ 2147483647 w 2295"/>
              <a:gd name="T41" fmla="*/ 2147483647 h 2063"/>
              <a:gd name="T42" fmla="*/ 2147483647 w 2295"/>
              <a:gd name="T43" fmla="*/ 2147483647 h 2063"/>
              <a:gd name="T44" fmla="*/ 2147483647 w 2295"/>
              <a:gd name="T45" fmla="*/ 2147483647 h 2063"/>
              <a:gd name="T46" fmla="*/ 2147483647 w 2295"/>
              <a:gd name="T47" fmla="*/ 2147483647 h 2063"/>
              <a:gd name="T48" fmla="*/ 2147483647 w 2295"/>
              <a:gd name="T49" fmla="*/ 2147483647 h 2063"/>
              <a:gd name="T50" fmla="*/ 2147483647 w 2295"/>
              <a:gd name="T51" fmla="*/ 2147483647 h 2063"/>
              <a:gd name="T52" fmla="*/ 2147483647 w 2295"/>
              <a:gd name="T53" fmla="*/ 2147483647 h 2063"/>
              <a:gd name="T54" fmla="*/ 2147483647 w 2295"/>
              <a:gd name="T55" fmla="*/ 2147483647 h 2063"/>
              <a:gd name="T56" fmla="*/ 2147483647 w 2295"/>
              <a:gd name="T57" fmla="*/ 2147483647 h 2063"/>
              <a:gd name="T58" fmla="*/ 2147483647 w 2295"/>
              <a:gd name="T59" fmla="*/ 2147483647 h 2063"/>
              <a:gd name="T60" fmla="*/ 2147483647 w 2295"/>
              <a:gd name="T61" fmla="*/ 2147483647 h 2063"/>
              <a:gd name="T62" fmla="*/ 2147483647 w 2295"/>
              <a:gd name="T63" fmla="*/ 2147483647 h 2063"/>
              <a:gd name="T64" fmla="*/ 2147483647 w 2295"/>
              <a:gd name="T65" fmla="*/ 2147483647 h 2063"/>
              <a:gd name="T66" fmla="*/ 2147483647 w 2295"/>
              <a:gd name="T67" fmla="*/ 2147483647 h 2063"/>
              <a:gd name="T68" fmla="*/ 2147483647 w 2295"/>
              <a:gd name="T69" fmla="*/ 2147483647 h 2063"/>
              <a:gd name="T70" fmla="*/ 2147483647 w 2295"/>
              <a:gd name="T71" fmla="*/ 2147483647 h 2063"/>
              <a:gd name="T72" fmla="*/ 2147483647 w 2295"/>
              <a:gd name="T73" fmla="*/ 2147483647 h 206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295"/>
              <a:gd name="T112" fmla="*/ 0 h 2063"/>
              <a:gd name="T113" fmla="*/ 2295 w 2295"/>
              <a:gd name="T114" fmla="*/ 2063 h 206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295" h="2063">
                <a:moveTo>
                  <a:pt x="420" y="0"/>
                </a:moveTo>
                <a:lnTo>
                  <a:pt x="262" y="113"/>
                </a:lnTo>
                <a:lnTo>
                  <a:pt x="217" y="143"/>
                </a:lnTo>
                <a:lnTo>
                  <a:pt x="202" y="195"/>
                </a:lnTo>
                <a:lnTo>
                  <a:pt x="262" y="203"/>
                </a:lnTo>
                <a:lnTo>
                  <a:pt x="307" y="240"/>
                </a:lnTo>
                <a:lnTo>
                  <a:pt x="270" y="293"/>
                </a:lnTo>
                <a:lnTo>
                  <a:pt x="135" y="323"/>
                </a:lnTo>
                <a:lnTo>
                  <a:pt x="82" y="323"/>
                </a:lnTo>
                <a:lnTo>
                  <a:pt x="22" y="360"/>
                </a:lnTo>
                <a:lnTo>
                  <a:pt x="0" y="420"/>
                </a:lnTo>
                <a:lnTo>
                  <a:pt x="0" y="480"/>
                </a:lnTo>
                <a:lnTo>
                  <a:pt x="37" y="548"/>
                </a:lnTo>
                <a:lnTo>
                  <a:pt x="52" y="593"/>
                </a:lnTo>
                <a:lnTo>
                  <a:pt x="105" y="615"/>
                </a:lnTo>
                <a:lnTo>
                  <a:pt x="135" y="668"/>
                </a:lnTo>
                <a:lnTo>
                  <a:pt x="172" y="750"/>
                </a:lnTo>
                <a:lnTo>
                  <a:pt x="202" y="825"/>
                </a:lnTo>
                <a:lnTo>
                  <a:pt x="225" y="870"/>
                </a:lnTo>
                <a:lnTo>
                  <a:pt x="292" y="915"/>
                </a:lnTo>
                <a:lnTo>
                  <a:pt x="427" y="1058"/>
                </a:lnTo>
                <a:lnTo>
                  <a:pt x="420" y="1163"/>
                </a:lnTo>
                <a:lnTo>
                  <a:pt x="427" y="1215"/>
                </a:lnTo>
                <a:lnTo>
                  <a:pt x="450" y="1260"/>
                </a:lnTo>
                <a:lnTo>
                  <a:pt x="495" y="1313"/>
                </a:lnTo>
                <a:lnTo>
                  <a:pt x="592" y="1328"/>
                </a:lnTo>
                <a:lnTo>
                  <a:pt x="622" y="1403"/>
                </a:lnTo>
                <a:lnTo>
                  <a:pt x="750" y="1523"/>
                </a:lnTo>
                <a:lnTo>
                  <a:pt x="795" y="1695"/>
                </a:lnTo>
                <a:lnTo>
                  <a:pt x="832" y="1755"/>
                </a:lnTo>
                <a:lnTo>
                  <a:pt x="847" y="1845"/>
                </a:lnTo>
                <a:lnTo>
                  <a:pt x="907" y="1958"/>
                </a:lnTo>
                <a:lnTo>
                  <a:pt x="990" y="2063"/>
                </a:lnTo>
                <a:lnTo>
                  <a:pt x="1050" y="2055"/>
                </a:lnTo>
                <a:lnTo>
                  <a:pt x="1335" y="1950"/>
                </a:lnTo>
                <a:lnTo>
                  <a:pt x="1725" y="1778"/>
                </a:lnTo>
                <a:lnTo>
                  <a:pt x="1770" y="1763"/>
                </a:lnTo>
                <a:lnTo>
                  <a:pt x="1972" y="1553"/>
                </a:lnTo>
                <a:lnTo>
                  <a:pt x="2047" y="1463"/>
                </a:lnTo>
                <a:lnTo>
                  <a:pt x="2092" y="1433"/>
                </a:lnTo>
                <a:lnTo>
                  <a:pt x="2190" y="1403"/>
                </a:lnTo>
                <a:lnTo>
                  <a:pt x="2152" y="1373"/>
                </a:lnTo>
                <a:lnTo>
                  <a:pt x="2115" y="1343"/>
                </a:lnTo>
                <a:lnTo>
                  <a:pt x="2115" y="1268"/>
                </a:lnTo>
                <a:lnTo>
                  <a:pt x="2152" y="1238"/>
                </a:lnTo>
                <a:lnTo>
                  <a:pt x="2220" y="1215"/>
                </a:lnTo>
                <a:lnTo>
                  <a:pt x="2265" y="1178"/>
                </a:lnTo>
                <a:lnTo>
                  <a:pt x="2295" y="1140"/>
                </a:lnTo>
                <a:lnTo>
                  <a:pt x="2265" y="1080"/>
                </a:lnTo>
                <a:lnTo>
                  <a:pt x="2242" y="1028"/>
                </a:lnTo>
                <a:lnTo>
                  <a:pt x="2205" y="983"/>
                </a:lnTo>
                <a:lnTo>
                  <a:pt x="2167" y="953"/>
                </a:lnTo>
                <a:lnTo>
                  <a:pt x="2122" y="938"/>
                </a:lnTo>
                <a:lnTo>
                  <a:pt x="2077" y="930"/>
                </a:lnTo>
                <a:lnTo>
                  <a:pt x="2040" y="953"/>
                </a:lnTo>
                <a:lnTo>
                  <a:pt x="1950" y="953"/>
                </a:lnTo>
                <a:lnTo>
                  <a:pt x="1897" y="968"/>
                </a:lnTo>
                <a:lnTo>
                  <a:pt x="1792" y="893"/>
                </a:lnTo>
                <a:lnTo>
                  <a:pt x="1702" y="818"/>
                </a:lnTo>
                <a:lnTo>
                  <a:pt x="1702" y="668"/>
                </a:lnTo>
                <a:lnTo>
                  <a:pt x="1477" y="443"/>
                </a:lnTo>
                <a:lnTo>
                  <a:pt x="1387" y="413"/>
                </a:lnTo>
                <a:lnTo>
                  <a:pt x="1342" y="383"/>
                </a:lnTo>
                <a:lnTo>
                  <a:pt x="1275" y="390"/>
                </a:lnTo>
                <a:lnTo>
                  <a:pt x="1260" y="300"/>
                </a:lnTo>
                <a:lnTo>
                  <a:pt x="1230" y="263"/>
                </a:lnTo>
                <a:lnTo>
                  <a:pt x="1185" y="248"/>
                </a:lnTo>
                <a:lnTo>
                  <a:pt x="1110" y="270"/>
                </a:lnTo>
                <a:lnTo>
                  <a:pt x="1042" y="270"/>
                </a:lnTo>
                <a:lnTo>
                  <a:pt x="900" y="203"/>
                </a:lnTo>
                <a:lnTo>
                  <a:pt x="817" y="180"/>
                </a:lnTo>
                <a:lnTo>
                  <a:pt x="727" y="158"/>
                </a:lnTo>
                <a:lnTo>
                  <a:pt x="592" y="75"/>
                </a:lnTo>
                <a:lnTo>
                  <a:pt x="532" y="75"/>
                </a:lnTo>
                <a:lnTo>
                  <a:pt x="420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119759" name="Freeform 79"/>
          <p:cNvSpPr>
            <a:spLocks/>
          </p:cNvSpPr>
          <p:nvPr/>
        </p:nvSpPr>
        <p:spPr bwMode="auto">
          <a:xfrm>
            <a:off x="5795368" y="3516883"/>
            <a:ext cx="801565" cy="1000125"/>
          </a:xfrm>
          <a:custGeom>
            <a:avLst/>
            <a:gdLst/>
            <a:ahLst/>
            <a:cxnLst>
              <a:cxn ang="0">
                <a:pos x="232" y="630"/>
              </a:cxn>
              <a:cxn ang="0">
                <a:pos x="397" y="510"/>
              </a:cxn>
              <a:cxn ang="0">
                <a:pos x="427" y="450"/>
              </a:cxn>
              <a:cxn ang="0">
                <a:pos x="502" y="360"/>
              </a:cxn>
              <a:cxn ang="0">
                <a:pos x="547" y="300"/>
              </a:cxn>
              <a:cxn ang="0">
                <a:pos x="540" y="240"/>
              </a:cxn>
              <a:cxn ang="0">
                <a:pos x="517" y="203"/>
              </a:cxn>
              <a:cxn ang="0">
                <a:pos x="457" y="165"/>
              </a:cxn>
              <a:cxn ang="0">
                <a:pos x="405" y="173"/>
              </a:cxn>
              <a:cxn ang="0">
                <a:pos x="360" y="75"/>
              </a:cxn>
              <a:cxn ang="0">
                <a:pos x="307" y="0"/>
              </a:cxn>
              <a:cxn ang="0">
                <a:pos x="255" y="8"/>
              </a:cxn>
              <a:cxn ang="0">
                <a:pos x="232" y="60"/>
              </a:cxn>
              <a:cxn ang="0">
                <a:pos x="202" y="105"/>
              </a:cxn>
              <a:cxn ang="0">
                <a:pos x="135" y="135"/>
              </a:cxn>
              <a:cxn ang="0">
                <a:pos x="45" y="173"/>
              </a:cxn>
              <a:cxn ang="0">
                <a:pos x="0" y="188"/>
              </a:cxn>
              <a:cxn ang="0">
                <a:pos x="97" y="180"/>
              </a:cxn>
              <a:cxn ang="0">
                <a:pos x="142" y="180"/>
              </a:cxn>
              <a:cxn ang="0">
                <a:pos x="187" y="173"/>
              </a:cxn>
              <a:cxn ang="0">
                <a:pos x="232" y="195"/>
              </a:cxn>
              <a:cxn ang="0">
                <a:pos x="270" y="233"/>
              </a:cxn>
              <a:cxn ang="0">
                <a:pos x="315" y="293"/>
              </a:cxn>
              <a:cxn ang="0">
                <a:pos x="330" y="353"/>
              </a:cxn>
              <a:cxn ang="0">
                <a:pos x="292" y="443"/>
              </a:cxn>
              <a:cxn ang="0">
                <a:pos x="247" y="458"/>
              </a:cxn>
              <a:cxn ang="0">
                <a:pos x="187" y="480"/>
              </a:cxn>
              <a:cxn ang="0">
                <a:pos x="165" y="563"/>
              </a:cxn>
              <a:cxn ang="0">
                <a:pos x="232" y="630"/>
              </a:cxn>
            </a:cxnLst>
            <a:rect l="0" t="0" r="r" b="b"/>
            <a:pathLst>
              <a:path w="547" h="630">
                <a:moveTo>
                  <a:pt x="232" y="630"/>
                </a:moveTo>
                <a:lnTo>
                  <a:pt x="397" y="510"/>
                </a:lnTo>
                <a:lnTo>
                  <a:pt x="427" y="450"/>
                </a:lnTo>
                <a:lnTo>
                  <a:pt x="502" y="360"/>
                </a:lnTo>
                <a:lnTo>
                  <a:pt x="547" y="300"/>
                </a:lnTo>
                <a:lnTo>
                  <a:pt x="540" y="240"/>
                </a:lnTo>
                <a:lnTo>
                  <a:pt x="517" y="203"/>
                </a:lnTo>
                <a:lnTo>
                  <a:pt x="457" y="165"/>
                </a:lnTo>
                <a:lnTo>
                  <a:pt x="405" y="173"/>
                </a:lnTo>
                <a:lnTo>
                  <a:pt x="360" y="75"/>
                </a:lnTo>
                <a:lnTo>
                  <a:pt x="307" y="0"/>
                </a:lnTo>
                <a:lnTo>
                  <a:pt x="255" y="8"/>
                </a:lnTo>
                <a:lnTo>
                  <a:pt x="232" y="60"/>
                </a:lnTo>
                <a:lnTo>
                  <a:pt x="202" y="105"/>
                </a:lnTo>
                <a:lnTo>
                  <a:pt x="135" y="135"/>
                </a:lnTo>
                <a:lnTo>
                  <a:pt x="45" y="173"/>
                </a:lnTo>
                <a:lnTo>
                  <a:pt x="0" y="188"/>
                </a:lnTo>
                <a:lnTo>
                  <a:pt x="97" y="180"/>
                </a:lnTo>
                <a:lnTo>
                  <a:pt x="142" y="180"/>
                </a:lnTo>
                <a:lnTo>
                  <a:pt x="187" y="173"/>
                </a:lnTo>
                <a:lnTo>
                  <a:pt x="232" y="195"/>
                </a:lnTo>
                <a:lnTo>
                  <a:pt x="270" y="233"/>
                </a:lnTo>
                <a:lnTo>
                  <a:pt x="315" y="293"/>
                </a:lnTo>
                <a:lnTo>
                  <a:pt x="330" y="353"/>
                </a:lnTo>
                <a:lnTo>
                  <a:pt x="292" y="443"/>
                </a:lnTo>
                <a:lnTo>
                  <a:pt x="247" y="458"/>
                </a:lnTo>
                <a:lnTo>
                  <a:pt x="187" y="480"/>
                </a:lnTo>
                <a:lnTo>
                  <a:pt x="165" y="563"/>
                </a:lnTo>
                <a:lnTo>
                  <a:pt x="232" y="630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119760" name="Freeform 80"/>
          <p:cNvSpPr>
            <a:spLocks/>
          </p:cNvSpPr>
          <p:nvPr/>
        </p:nvSpPr>
        <p:spPr bwMode="auto">
          <a:xfrm>
            <a:off x="4208586" y="2070807"/>
            <a:ext cx="2055935" cy="1714500"/>
          </a:xfrm>
          <a:custGeom>
            <a:avLst/>
            <a:gdLst/>
            <a:ahLst/>
            <a:cxnLst>
              <a:cxn ang="0">
                <a:pos x="0" y="622"/>
              </a:cxn>
              <a:cxn ang="0">
                <a:pos x="60" y="532"/>
              </a:cxn>
              <a:cxn ang="0">
                <a:pos x="113" y="472"/>
              </a:cxn>
              <a:cxn ang="0">
                <a:pos x="195" y="397"/>
              </a:cxn>
              <a:cxn ang="0">
                <a:pos x="278" y="322"/>
              </a:cxn>
              <a:cxn ang="0">
                <a:pos x="308" y="240"/>
              </a:cxn>
              <a:cxn ang="0">
                <a:pos x="330" y="112"/>
              </a:cxn>
              <a:cxn ang="0">
                <a:pos x="345" y="30"/>
              </a:cxn>
              <a:cxn ang="0">
                <a:pos x="495" y="0"/>
              </a:cxn>
              <a:cxn ang="0">
                <a:pos x="585" y="0"/>
              </a:cxn>
              <a:cxn ang="0">
                <a:pos x="630" y="7"/>
              </a:cxn>
              <a:cxn ang="0">
                <a:pos x="713" y="52"/>
              </a:cxn>
              <a:cxn ang="0">
                <a:pos x="833" y="112"/>
              </a:cxn>
              <a:cxn ang="0">
                <a:pos x="930" y="157"/>
              </a:cxn>
              <a:cxn ang="0">
                <a:pos x="923" y="240"/>
              </a:cxn>
              <a:cxn ang="0">
                <a:pos x="923" y="307"/>
              </a:cxn>
              <a:cxn ang="0">
                <a:pos x="945" y="382"/>
              </a:cxn>
              <a:cxn ang="0">
                <a:pos x="1110" y="420"/>
              </a:cxn>
              <a:cxn ang="0">
                <a:pos x="1230" y="540"/>
              </a:cxn>
              <a:cxn ang="0">
                <a:pos x="1215" y="645"/>
              </a:cxn>
              <a:cxn ang="0">
                <a:pos x="1238" y="750"/>
              </a:cxn>
              <a:cxn ang="0">
                <a:pos x="1298" y="810"/>
              </a:cxn>
              <a:cxn ang="0">
                <a:pos x="1260" y="870"/>
              </a:cxn>
              <a:cxn ang="0">
                <a:pos x="1320" y="907"/>
              </a:cxn>
              <a:cxn ang="0">
                <a:pos x="1388" y="967"/>
              </a:cxn>
              <a:cxn ang="0">
                <a:pos x="1403" y="1012"/>
              </a:cxn>
              <a:cxn ang="0">
                <a:pos x="1380" y="1050"/>
              </a:cxn>
              <a:cxn ang="0">
                <a:pos x="1328" y="1042"/>
              </a:cxn>
              <a:cxn ang="0">
                <a:pos x="1268" y="1027"/>
              </a:cxn>
              <a:cxn ang="0">
                <a:pos x="1193" y="1080"/>
              </a:cxn>
              <a:cxn ang="0">
                <a:pos x="1065" y="1072"/>
              </a:cxn>
              <a:cxn ang="0">
                <a:pos x="900" y="1005"/>
              </a:cxn>
              <a:cxn ang="0">
                <a:pos x="855" y="1005"/>
              </a:cxn>
              <a:cxn ang="0">
                <a:pos x="825" y="907"/>
              </a:cxn>
              <a:cxn ang="0">
                <a:pos x="765" y="870"/>
              </a:cxn>
              <a:cxn ang="0">
                <a:pos x="683" y="885"/>
              </a:cxn>
              <a:cxn ang="0">
                <a:pos x="608" y="892"/>
              </a:cxn>
              <a:cxn ang="0">
                <a:pos x="473" y="825"/>
              </a:cxn>
              <a:cxn ang="0">
                <a:pos x="398" y="802"/>
              </a:cxn>
              <a:cxn ang="0">
                <a:pos x="308" y="787"/>
              </a:cxn>
              <a:cxn ang="0">
                <a:pos x="180" y="697"/>
              </a:cxn>
              <a:cxn ang="0">
                <a:pos x="105" y="697"/>
              </a:cxn>
              <a:cxn ang="0">
                <a:pos x="0" y="622"/>
              </a:cxn>
            </a:cxnLst>
            <a:rect l="0" t="0" r="r" b="b"/>
            <a:pathLst>
              <a:path w="1403" h="1080">
                <a:moveTo>
                  <a:pt x="0" y="622"/>
                </a:moveTo>
                <a:lnTo>
                  <a:pt x="60" y="532"/>
                </a:lnTo>
                <a:lnTo>
                  <a:pt x="113" y="472"/>
                </a:lnTo>
                <a:lnTo>
                  <a:pt x="195" y="397"/>
                </a:lnTo>
                <a:lnTo>
                  <a:pt x="278" y="322"/>
                </a:lnTo>
                <a:lnTo>
                  <a:pt x="308" y="240"/>
                </a:lnTo>
                <a:lnTo>
                  <a:pt x="330" y="112"/>
                </a:lnTo>
                <a:lnTo>
                  <a:pt x="345" y="30"/>
                </a:lnTo>
                <a:lnTo>
                  <a:pt x="495" y="0"/>
                </a:lnTo>
                <a:lnTo>
                  <a:pt x="585" y="0"/>
                </a:lnTo>
                <a:lnTo>
                  <a:pt x="630" y="7"/>
                </a:lnTo>
                <a:lnTo>
                  <a:pt x="713" y="52"/>
                </a:lnTo>
                <a:lnTo>
                  <a:pt x="833" y="112"/>
                </a:lnTo>
                <a:lnTo>
                  <a:pt x="930" y="157"/>
                </a:lnTo>
                <a:lnTo>
                  <a:pt x="923" y="240"/>
                </a:lnTo>
                <a:lnTo>
                  <a:pt x="923" y="307"/>
                </a:lnTo>
                <a:lnTo>
                  <a:pt x="945" y="382"/>
                </a:lnTo>
                <a:lnTo>
                  <a:pt x="1110" y="420"/>
                </a:lnTo>
                <a:lnTo>
                  <a:pt x="1230" y="540"/>
                </a:lnTo>
                <a:lnTo>
                  <a:pt x="1215" y="645"/>
                </a:lnTo>
                <a:lnTo>
                  <a:pt x="1238" y="750"/>
                </a:lnTo>
                <a:lnTo>
                  <a:pt x="1298" y="810"/>
                </a:lnTo>
                <a:lnTo>
                  <a:pt x="1260" y="870"/>
                </a:lnTo>
                <a:lnTo>
                  <a:pt x="1320" y="907"/>
                </a:lnTo>
                <a:lnTo>
                  <a:pt x="1388" y="967"/>
                </a:lnTo>
                <a:lnTo>
                  <a:pt x="1403" y="1012"/>
                </a:lnTo>
                <a:lnTo>
                  <a:pt x="1380" y="1050"/>
                </a:lnTo>
                <a:lnTo>
                  <a:pt x="1328" y="1042"/>
                </a:lnTo>
                <a:lnTo>
                  <a:pt x="1268" y="1027"/>
                </a:lnTo>
                <a:lnTo>
                  <a:pt x="1193" y="1080"/>
                </a:lnTo>
                <a:lnTo>
                  <a:pt x="1065" y="1072"/>
                </a:lnTo>
                <a:lnTo>
                  <a:pt x="900" y="1005"/>
                </a:lnTo>
                <a:lnTo>
                  <a:pt x="855" y="1005"/>
                </a:lnTo>
                <a:lnTo>
                  <a:pt x="825" y="907"/>
                </a:lnTo>
                <a:lnTo>
                  <a:pt x="765" y="870"/>
                </a:lnTo>
                <a:lnTo>
                  <a:pt x="683" y="885"/>
                </a:lnTo>
                <a:lnTo>
                  <a:pt x="608" y="892"/>
                </a:lnTo>
                <a:lnTo>
                  <a:pt x="473" y="825"/>
                </a:lnTo>
                <a:lnTo>
                  <a:pt x="398" y="802"/>
                </a:lnTo>
                <a:lnTo>
                  <a:pt x="308" y="787"/>
                </a:lnTo>
                <a:lnTo>
                  <a:pt x="180" y="697"/>
                </a:lnTo>
                <a:lnTo>
                  <a:pt x="105" y="697"/>
                </a:lnTo>
                <a:lnTo>
                  <a:pt x="0" y="622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119761" name="Freeform 81"/>
          <p:cNvSpPr>
            <a:spLocks/>
          </p:cNvSpPr>
          <p:nvPr/>
        </p:nvSpPr>
        <p:spPr bwMode="auto">
          <a:xfrm>
            <a:off x="5998010" y="2927856"/>
            <a:ext cx="1263162" cy="952500"/>
          </a:xfrm>
          <a:custGeom>
            <a:avLst/>
            <a:gdLst/>
            <a:ahLst/>
            <a:cxnLst>
              <a:cxn ang="0">
                <a:pos x="30" y="0"/>
              </a:cxn>
              <a:cxn ang="0">
                <a:pos x="120" y="52"/>
              </a:cxn>
              <a:cxn ang="0">
                <a:pos x="217" y="22"/>
              </a:cxn>
              <a:cxn ang="0">
                <a:pos x="292" y="97"/>
              </a:cxn>
              <a:cxn ang="0">
                <a:pos x="345" y="112"/>
              </a:cxn>
              <a:cxn ang="0">
                <a:pos x="390" y="150"/>
              </a:cxn>
              <a:cxn ang="0">
                <a:pos x="427" y="60"/>
              </a:cxn>
              <a:cxn ang="0">
                <a:pos x="532" y="45"/>
              </a:cxn>
              <a:cxn ang="0">
                <a:pos x="592" y="52"/>
              </a:cxn>
              <a:cxn ang="0">
                <a:pos x="727" y="112"/>
              </a:cxn>
              <a:cxn ang="0">
                <a:pos x="742" y="157"/>
              </a:cxn>
              <a:cxn ang="0">
                <a:pos x="697" y="262"/>
              </a:cxn>
              <a:cxn ang="0">
                <a:pos x="772" y="292"/>
              </a:cxn>
              <a:cxn ang="0">
                <a:pos x="750" y="375"/>
              </a:cxn>
              <a:cxn ang="0">
                <a:pos x="862" y="465"/>
              </a:cxn>
              <a:cxn ang="0">
                <a:pos x="855" y="510"/>
              </a:cxn>
              <a:cxn ang="0">
                <a:pos x="720" y="570"/>
              </a:cxn>
              <a:cxn ang="0">
                <a:pos x="615" y="570"/>
              </a:cxn>
              <a:cxn ang="0">
                <a:pos x="555" y="495"/>
              </a:cxn>
              <a:cxn ang="0">
                <a:pos x="510" y="510"/>
              </a:cxn>
              <a:cxn ang="0">
                <a:pos x="517" y="562"/>
              </a:cxn>
              <a:cxn ang="0">
                <a:pos x="465" y="600"/>
              </a:cxn>
              <a:cxn ang="0">
                <a:pos x="427" y="532"/>
              </a:cxn>
              <a:cxn ang="0">
                <a:pos x="405" y="480"/>
              </a:cxn>
              <a:cxn ang="0">
                <a:pos x="337" y="450"/>
              </a:cxn>
              <a:cxn ang="0">
                <a:pos x="285" y="390"/>
              </a:cxn>
              <a:cxn ang="0">
                <a:pos x="180" y="420"/>
              </a:cxn>
              <a:cxn ang="0">
                <a:pos x="135" y="367"/>
              </a:cxn>
              <a:cxn ang="0">
                <a:pos x="37" y="300"/>
              </a:cxn>
              <a:cxn ang="0">
                <a:pos x="82" y="247"/>
              </a:cxn>
              <a:cxn ang="0">
                <a:pos x="22" y="202"/>
              </a:cxn>
              <a:cxn ang="0">
                <a:pos x="0" y="60"/>
              </a:cxn>
              <a:cxn ang="0">
                <a:pos x="30" y="0"/>
              </a:cxn>
            </a:cxnLst>
            <a:rect l="0" t="0" r="r" b="b"/>
            <a:pathLst>
              <a:path w="862" h="600">
                <a:moveTo>
                  <a:pt x="30" y="0"/>
                </a:moveTo>
                <a:lnTo>
                  <a:pt x="120" y="52"/>
                </a:lnTo>
                <a:lnTo>
                  <a:pt x="217" y="22"/>
                </a:lnTo>
                <a:lnTo>
                  <a:pt x="292" y="97"/>
                </a:lnTo>
                <a:lnTo>
                  <a:pt x="345" y="112"/>
                </a:lnTo>
                <a:lnTo>
                  <a:pt x="390" y="150"/>
                </a:lnTo>
                <a:lnTo>
                  <a:pt x="427" y="60"/>
                </a:lnTo>
                <a:lnTo>
                  <a:pt x="532" y="45"/>
                </a:lnTo>
                <a:lnTo>
                  <a:pt x="592" y="52"/>
                </a:lnTo>
                <a:lnTo>
                  <a:pt x="727" y="112"/>
                </a:lnTo>
                <a:lnTo>
                  <a:pt x="742" y="157"/>
                </a:lnTo>
                <a:lnTo>
                  <a:pt x="697" y="262"/>
                </a:lnTo>
                <a:lnTo>
                  <a:pt x="772" y="292"/>
                </a:lnTo>
                <a:lnTo>
                  <a:pt x="750" y="375"/>
                </a:lnTo>
                <a:lnTo>
                  <a:pt x="862" y="465"/>
                </a:lnTo>
                <a:lnTo>
                  <a:pt x="855" y="510"/>
                </a:lnTo>
                <a:lnTo>
                  <a:pt x="720" y="570"/>
                </a:lnTo>
                <a:lnTo>
                  <a:pt x="615" y="570"/>
                </a:lnTo>
                <a:lnTo>
                  <a:pt x="555" y="495"/>
                </a:lnTo>
                <a:lnTo>
                  <a:pt x="510" y="510"/>
                </a:lnTo>
                <a:lnTo>
                  <a:pt x="517" y="562"/>
                </a:lnTo>
                <a:lnTo>
                  <a:pt x="465" y="600"/>
                </a:lnTo>
                <a:lnTo>
                  <a:pt x="427" y="532"/>
                </a:lnTo>
                <a:lnTo>
                  <a:pt x="405" y="480"/>
                </a:lnTo>
                <a:lnTo>
                  <a:pt x="337" y="450"/>
                </a:lnTo>
                <a:lnTo>
                  <a:pt x="285" y="390"/>
                </a:lnTo>
                <a:lnTo>
                  <a:pt x="180" y="420"/>
                </a:lnTo>
                <a:lnTo>
                  <a:pt x="135" y="367"/>
                </a:lnTo>
                <a:lnTo>
                  <a:pt x="37" y="300"/>
                </a:lnTo>
                <a:lnTo>
                  <a:pt x="82" y="247"/>
                </a:lnTo>
                <a:lnTo>
                  <a:pt x="22" y="202"/>
                </a:lnTo>
                <a:lnTo>
                  <a:pt x="0" y="60"/>
                </a:lnTo>
                <a:lnTo>
                  <a:pt x="30" y="0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119762" name="Freeform 82"/>
          <p:cNvSpPr>
            <a:spLocks/>
          </p:cNvSpPr>
          <p:nvPr/>
        </p:nvSpPr>
        <p:spPr bwMode="auto">
          <a:xfrm>
            <a:off x="7729907" y="3862388"/>
            <a:ext cx="101111" cy="10953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0" y="69"/>
              </a:cxn>
              <a:cxn ang="0">
                <a:pos x="69" y="69"/>
              </a:cxn>
              <a:cxn ang="0">
                <a:pos x="23" y="0"/>
              </a:cxn>
            </a:cxnLst>
            <a:rect l="0" t="0" r="r" b="b"/>
            <a:pathLst>
              <a:path w="69" h="69">
                <a:moveTo>
                  <a:pt x="23" y="0"/>
                </a:moveTo>
                <a:lnTo>
                  <a:pt x="0" y="69"/>
                </a:lnTo>
                <a:lnTo>
                  <a:pt x="69" y="69"/>
                </a:lnTo>
                <a:lnTo>
                  <a:pt x="23" y="0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119763" name="Freeform 83"/>
          <p:cNvSpPr>
            <a:spLocks/>
          </p:cNvSpPr>
          <p:nvPr/>
        </p:nvSpPr>
        <p:spPr bwMode="auto">
          <a:xfrm>
            <a:off x="8140212" y="4260855"/>
            <a:ext cx="190500" cy="176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7"/>
              </a:cxn>
              <a:cxn ang="0">
                <a:pos x="60" y="180"/>
              </a:cxn>
              <a:cxn ang="0">
                <a:pos x="173" y="172"/>
              </a:cxn>
              <a:cxn ang="0">
                <a:pos x="188" y="82"/>
              </a:cxn>
              <a:cxn ang="0">
                <a:pos x="143" y="7"/>
              </a:cxn>
              <a:cxn ang="0">
                <a:pos x="83" y="0"/>
              </a:cxn>
              <a:cxn ang="0">
                <a:pos x="0" y="0"/>
              </a:cxn>
            </a:cxnLst>
            <a:rect l="0" t="0" r="r" b="b"/>
            <a:pathLst>
              <a:path w="188" h="180">
                <a:moveTo>
                  <a:pt x="0" y="0"/>
                </a:moveTo>
                <a:lnTo>
                  <a:pt x="0" y="67"/>
                </a:lnTo>
                <a:lnTo>
                  <a:pt x="60" y="180"/>
                </a:lnTo>
                <a:lnTo>
                  <a:pt x="173" y="172"/>
                </a:lnTo>
                <a:lnTo>
                  <a:pt x="188" y="82"/>
                </a:lnTo>
                <a:lnTo>
                  <a:pt x="143" y="7"/>
                </a:lnTo>
                <a:lnTo>
                  <a:pt x="83" y="0"/>
                </a:lnTo>
                <a:lnTo>
                  <a:pt x="0" y="0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0496" name="Freeform 84"/>
          <p:cNvSpPr>
            <a:spLocks/>
          </p:cNvSpPr>
          <p:nvPr/>
        </p:nvSpPr>
        <p:spPr bwMode="auto">
          <a:xfrm>
            <a:off x="5753100" y="3406780"/>
            <a:ext cx="581758" cy="176213"/>
          </a:xfrm>
          <a:custGeom>
            <a:avLst/>
            <a:gdLst>
              <a:gd name="T0" fmla="*/ 0 w 397"/>
              <a:gd name="T1" fmla="*/ 2147483647 h 111"/>
              <a:gd name="T2" fmla="*/ 2147483647 w 397"/>
              <a:gd name="T3" fmla="*/ 2147483647 h 111"/>
              <a:gd name="T4" fmla="*/ 2147483647 w 397"/>
              <a:gd name="T5" fmla="*/ 2147483647 h 111"/>
              <a:gd name="T6" fmla="*/ 2147483647 w 397"/>
              <a:gd name="T7" fmla="*/ 2147483647 h 111"/>
              <a:gd name="T8" fmla="*/ 2147483647 w 397"/>
              <a:gd name="T9" fmla="*/ 2147483647 h 111"/>
              <a:gd name="T10" fmla="*/ 2147483647 w 397"/>
              <a:gd name="T11" fmla="*/ 0 h 11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97"/>
              <a:gd name="T19" fmla="*/ 0 h 111"/>
              <a:gd name="T20" fmla="*/ 397 w 397"/>
              <a:gd name="T21" fmla="*/ 111 h 11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97" h="111">
                <a:moveTo>
                  <a:pt x="0" y="111"/>
                </a:moveTo>
                <a:lnTo>
                  <a:pt x="65" y="74"/>
                </a:lnTo>
                <a:lnTo>
                  <a:pt x="176" y="74"/>
                </a:lnTo>
                <a:lnTo>
                  <a:pt x="277" y="46"/>
                </a:lnTo>
                <a:lnTo>
                  <a:pt x="342" y="37"/>
                </a:lnTo>
                <a:lnTo>
                  <a:pt x="397" y="0"/>
                </a:lnTo>
              </a:path>
            </a:pathLst>
          </a:custGeom>
          <a:noFill/>
          <a:ln w="12700">
            <a:solidFill>
              <a:srgbClr val="B2B2B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497" name="Text Box 85"/>
          <p:cNvSpPr txBox="1">
            <a:spLocks noChangeArrowheads="1"/>
          </p:cNvSpPr>
          <p:nvPr/>
        </p:nvSpPr>
        <p:spPr bwMode="auto">
          <a:xfrm>
            <a:off x="4434961" y="1096421"/>
            <a:ext cx="2151231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b="1" dirty="0"/>
              <a:t>Former Soviet Union</a:t>
            </a:r>
          </a:p>
          <a:p>
            <a:pPr algn="ctr"/>
            <a:r>
              <a:rPr lang="fr-FR" sz="2000" dirty="0">
                <a:solidFill>
                  <a:schemeClr val="hlink"/>
                </a:solidFill>
              </a:rPr>
              <a:t>9</a:t>
            </a:r>
            <a:r>
              <a:rPr lang="fr-FR" sz="2000" b="1" dirty="0">
                <a:solidFill>
                  <a:schemeClr val="hlink"/>
                </a:solidFill>
              </a:rPr>
              <a:t>%</a:t>
            </a:r>
            <a:endParaRPr lang="fr-FR" b="1" dirty="0"/>
          </a:p>
        </p:txBody>
      </p:sp>
      <p:sp>
        <p:nvSpPr>
          <p:cNvPr id="20498" name="Text Box 86"/>
          <p:cNvSpPr txBox="1">
            <a:spLocks noChangeArrowheads="1"/>
          </p:cNvSpPr>
          <p:nvPr/>
        </p:nvSpPr>
        <p:spPr bwMode="auto">
          <a:xfrm>
            <a:off x="5187879" y="2565405"/>
            <a:ext cx="583301" cy="618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fr-FR" sz="1900" b="1" dirty="0"/>
              <a:t>Iraq</a:t>
            </a:r>
          </a:p>
          <a:p>
            <a:pPr algn="ctr">
              <a:lnSpc>
                <a:spcPct val="90000"/>
              </a:lnSpc>
            </a:pPr>
            <a:r>
              <a:rPr lang="fr-FR" sz="1900" dirty="0">
                <a:solidFill>
                  <a:schemeClr val="hlink"/>
                </a:solidFill>
              </a:rPr>
              <a:t>9</a:t>
            </a:r>
            <a:r>
              <a:rPr lang="fr-FR" sz="1900" b="1" dirty="0">
                <a:solidFill>
                  <a:schemeClr val="hlink"/>
                </a:solidFill>
              </a:rPr>
              <a:t>%</a:t>
            </a:r>
          </a:p>
        </p:txBody>
      </p:sp>
      <p:sp>
        <p:nvSpPr>
          <p:cNvPr id="20499" name="Text Box 87"/>
          <p:cNvSpPr txBox="1">
            <a:spLocks noChangeArrowheads="1"/>
          </p:cNvSpPr>
          <p:nvPr/>
        </p:nvSpPr>
        <p:spPr bwMode="auto">
          <a:xfrm>
            <a:off x="6304821" y="3068638"/>
            <a:ext cx="929054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100" b="1" dirty="0"/>
              <a:t>Iran </a:t>
            </a:r>
            <a:r>
              <a:rPr lang="fr-FR" sz="2100" b="1" dirty="0">
                <a:solidFill>
                  <a:schemeClr val="hlink"/>
                </a:solidFill>
              </a:rPr>
              <a:t>9%</a:t>
            </a:r>
            <a:endParaRPr lang="fr-FR" sz="2100" b="1" dirty="0"/>
          </a:p>
        </p:txBody>
      </p:sp>
      <p:sp>
        <p:nvSpPr>
          <p:cNvPr id="20500" name="Text Box 88"/>
          <p:cNvSpPr txBox="1">
            <a:spLocks noChangeArrowheads="1"/>
          </p:cNvSpPr>
          <p:nvPr/>
        </p:nvSpPr>
        <p:spPr bwMode="auto">
          <a:xfrm>
            <a:off x="7793013" y="3667128"/>
            <a:ext cx="917239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fr-FR" sz="1700" b="1" dirty="0" err="1"/>
              <a:t>Asia</a:t>
            </a:r>
            <a:endParaRPr lang="fr-FR" sz="1700" b="1" dirty="0"/>
          </a:p>
          <a:p>
            <a:pPr algn="r"/>
            <a:r>
              <a:rPr lang="fr-FR" sz="1700" b="1" dirty="0" err="1"/>
              <a:t>Oceania</a:t>
            </a:r>
            <a:endParaRPr lang="fr-FR" sz="1700" b="1" dirty="0"/>
          </a:p>
          <a:p>
            <a:pPr algn="r"/>
            <a:r>
              <a:rPr lang="fr-FR" sz="1700" b="1" dirty="0">
                <a:solidFill>
                  <a:schemeClr val="hlink"/>
                </a:solidFill>
              </a:rPr>
              <a:t>1.5 %</a:t>
            </a:r>
            <a:endParaRPr lang="fr-FR" sz="1700" b="1" dirty="0"/>
          </a:p>
        </p:txBody>
      </p:sp>
      <p:sp>
        <p:nvSpPr>
          <p:cNvPr id="20501" name="Text Box 89"/>
          <p:cNvSpPr txBox="1">
            <a:spLocks noChangeArrowheads="1"/>
          </p:cNvSpPr>
          <p:nvPr/>
        </p:nvSpPr>
        <p:spPr bwMode="auto">
          <a:xfrm>
            <a:off x="4515372" y="3998599"/>
            <a:ext cx="1386663" cy="67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fr-FR" b="1" dirty="0" err="1"/>
              <a:t>Saudi</a:t>
            </a:r>
            <a:r>
              <a:rPr lang="fr-FR" b="1" dirty="0"/>
              <a:t> </a:t>
            </a:r>
            <a:r>
              <a:rPr lang="fr-FR" b="1" dirty="0" err="1"/>
              <a:t>Arabia</a:t>
            </a:r>
            <a:endParaRPr lang="fr-FR" sz="1200" b="1" dirty="0"/>
          </a:p>
          <a:p>
            <a:pPr algn="ctr">
              <a:lnSpc>
                <a:spcPct val="90000"/>
              </a:lnSpc>
            </a:pPr>
            <a:r>
              <a:rPr lang="fr-FR" sz="2400" b="1" dirty="0">
                <a:solidFill>
                  <a:schemeClr val="hlink"/>
                </a:solidFill>
              </a:rPr>
              <a:t>17%</a:t>
            </a:r>
            <a:endParaRPr lang="fr-FR" sz="1200" b="1" dirty="0"/>
          </a:p>
        </p:txBody>
      </p:sp>
      <p:sp>
        <p:nvSpPr>
          <p:cNvPr id="20502" name="Text Box 90"/>
          <p:cNvSpPr txBox="1">
            <a:spLocks noChangeArrowheads="1"/>
          </p:cNvSpPr>
          <p:nvPr/>
        </p:nvSpPr>
        <p:spPr bwMode="auto">
          <a:xfrm>
            <a:off x="3641153" y="2254251"/>
            <a:ext cx="7897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sz="1600" b="1" dirty="0"/>
              <a:t>Europe</a:t>
            </a:r>
          </a:p>
          <a:p>
            <a:pPr algn="ctr"/>
            <a:r>
              <a:rPr lang="fr-FR" sz="1200" b="1" dirty="0">
                <a:solidFill>
                  <a:schemeClr val="hlink"/>
                </a:solidFill>
              </a:rPr>
              <a:t>1%</a:t>
            </a:r>
            <a:endParaRPr lang="fr-FR" sz="1600" b="1" dirty="0">
              <a:solidFill>
                <a:schemeClr val="hlink"/>
              </a:solidFill>
            </a:endParaRPr>
          </a:p>
        </p:txBody>
      </p:sp>
      <p:sp>
        <p:nvSpPr>
          <p:cNvPr id="20503" name="Text Box 91"/>
          <p:cNvSpPr txBox="1">
            <a:spLocks noChangeArrowheads="1"/>
          </p:cNvSpPr>
          <p:nvPr/>
        </p:nvSpPr>
        <p:spPr bwMode="auto">
          <a:xfrm>
            <a:off x="2861519" y="3560763"/>
            <a:ext cx="101046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b="1" dirty="0"/>
              <a:t>N. </a:t>
            </a:r>
            <a:r>
              <a:rPr lang="fr-FR" b="1" dirty="0" err="1"/>
              <a:t>Africa</a:t>
            </a:r>
            <a:endParaRPr lang="fr-FR" b="1" dirty="0"/>
          </a:p>
          <a:p>
            <a:pPr algn="ctr"/>
            <a:r>
              <a:rPr lang="fr-FR" dirty="0">
                <a:solidFill>
                  <a:schemeClr val="hlink"/>
                </a:solidFill>
              </a:rPr>
              <a:t>4</a:t>
            </a:r>
            <a:r>
              <a:rPr lang="fr-FR" b="1" dirty="0">
                <a:solidFill>
                  <a:schemeClr val="hlink"/>
                </a:solidFill>
              </a:rPr>
              <a:t>% </a:t>
            </a:r>
          </a:p>
        </p:txBody>
      </p:sp>
      <p:sp>
        <p:nvSpPr>
          <p:cNvPr id="20504" name="Text Box 92"/>
          <p:cNvSpPr txBox="1">
            <a:spLocks noChangeArrowheads="1"/>
          </p:cNvSpPr>
          <p:nvPr/>
        </p:nvSpPr>
        <p:spPr bwMode="auto">
          <a:xfrm>
            <a:off x="3073668" y="4230692"/>
            <a:ext cx="10483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b="1" dirty="0"/>
              <a:t>W. </a:t>
            </a:r>
            <a:r>
              <a:rPr lang="fr-FR" b="1" dirty="0" err="1"/>
              <a:t>Africa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> </a:t>
            </a:r>
            <a:r>
              <a:rPr lang="fr-FR" b="1" dirty="0">
                <a:solidFill>
                  <a:schemeClr val="hlink"/>
                </a:solidFill>
              </a:rPr>
              <a:t>3</a:t>
            </a:r>
            <a:r>
              <a:rPr lang="fr-FR" dirty="0">
                <a:solidFill>
                  <a:schemeClr val="hlink"/>
                </a:solidFill>
              </a:rPr>
              <a:t>.3</a:t>
            </a:r>
            <a:r>
              <a:rPr lang="fr-FR" b="1" dirty="0">
                <a:solidFill>
                  <a:schemeClr val="hlink"/>
                </a:solidFill>
              </a:rPr>
              <a:t>%</a:t>
            </a:r>
          </a:p>
        </p:txBody>
      </p:sp>
      <p:sp>
        <p:nvSpPr>
          <p:cNvPr id="20505" name="Text Box 93"/>
          <p:cNvSpPr txBox="1">
            <a:spLocks noChangeArrowheads="1"/>
          </p:cNvSpPr>
          <p:nvPr/>
        </p:nvSpPr>
        <p:spPr bwMode="auto">
          <a:xfrm>
            <a:off x="1670541" y="2715817"/>
            <a:ext cx="216258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sz="2800" b="1" dirty="0"/>
              <a:t>Venezuela</a:t>
            </a:r>
          </a:p>
          <a:p>
            <a:pPr algn="ctr"/>
            <a:r>
              <a:rPr lang="fr-FR" sz="3600" b="1" dirty="0">
                <a:solidFill>
                  <a:schemeClr val="hlink"/>
                </a:solidFill>
              </a:rPr>
              <a:t>18 %</a:t>
            </a:r>
            <a:endParaRPr lang="fr-FR" sz="3600" b="1" dirty="0"/>
          </a:p>
        </p:txBody>
      </p:sp>
      <p:sp>
        <p:nvSpPr>
          <p:cNvPr id="20506" name="Text Box 94"/>
          <p:cNvSpPr txBox="1">
            <a:spLocks noChangeArrowheads="1"/>
          </p:cNvSpPr>
          <p:nvPr/>
        </p:nvSpPr>
        <p:spPr bwMode="auto">
          <a:xfrm>
            <a:off x="6596932" y="5672139"/>
            <a:ext cx="2081076" cy="466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fr-FR" sz="2000" i="1" baseline="-22000" dirty="0"/>
              <a:t>* </a:t>
            </a:r>
            <a:r>
              <a:rPr lang="fr-FR" sz="1100" i="1" dirty="0"/>
              <a:t>= </a:t>
            </a:r>
            <a:r>
              <a:rPr lang="fr-FR" sz="1100" i="1" dirty="0" err="1"/>
              <a:t>Yemen</a:t>
            </a:r>
            <a:r>
              <a:rPr lang="fr-FR" sz="1100" i="1" dirty="0"/>
              <a:t> - Oman - Qatar - Bahreïn - </a:t>
            </a:r>
            <a:r>
              <a:rPr lang="fr-FR" sz="1100" i="1" dirty="0" err="1"/>
              <a:t>Syria</a:t>
            </a:r>
            <a:r>
              <a:rPr lang="fr-FR" sz="1100" i="1" dirty="0"/>
              <a:t> - UAE</a:t>
            </a:r>
          </a:p>
        </p:txBody>
      </p:sp>
      <p:sp>
        <p:nvSpPr>
          <p:cNvPr id="2119775" name="Text Box 95"/>
          <p:cNvSpPr txBox="1">
            <a:spLocks noChangeArrowheads="1"/>
          </p:cNvSpPr>
          <p:nvPr/>
        </p:nvSpPr>
        <p:spPr bwMode="auto">
          <a:xfrm>
            <a:off x="6047393" y="798658"/>
            <a:ext cx="3037743" cy="625475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defTabSz="762000" eaLnBrk="0" hangingPunct="0">
              <a:defRPr/>
            </a:pPr>
            <a:r>
              <a:rPr lang="fr-FR" sz="3500" b="1" i="1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Total : 244 Gt</a:t>
            </a:r>
          </a:p>
        </p:txBody>
      </p:sp>
      <p:sp>
        <p:nvSpPr>
          <p:cNvPr id="20508" name="Text Box 96"/>
          <p:cNvSpPr txBox="1">
            <a:spLocks noChangeArrowheads="1"/>
          </p:cNvSpPr>
          <p:nvPr/>
        </p:nvSpPr>
        <p:spPr bwMode="auto">
          <a:xfrm>
            <a:off x="5658512" y="3769690"/>
            <a:ext cx="151939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sz="2100" b="1" dirty="0" err="1"/>
              <a:t>Rest</a:t>
            </a:r>
            <a:r>
              <a:rPr lang="fr-FR" sz="2100" b="1" dirty="0"/>
              <a:t> of ME*</a:t>
            </a:r>
          </a:p>
          <a:p>
            <a:pPr algn="ctr"/>
            <a:r>
              <a:rPr lang="fr-FR" sz="2100" b="1" dirty="0">
                <a:solidFill>
                  <a:schemeClr val="hlink"/>
                </a:solidFill>
              </a:rPr>
              <a:t>8%*</a:t>
            </a:r>
            <a:endParaRPr lang="fr-FR" sz="2100" b="1" dirty="0"/>
          </a:p>
        </p:txBody>
      </p:sp>
      <p:sp>
        <p:nvSpPr>
          <p:cNvPr id="20509" name="Text Box 97"/>
          <p:cNvSpPr txBox="1">
            <a:spLocks noChangeArrowheads="1"/>
          </p:cNvSpPr>
          <p:nvPr/>
        </p:nvSpPr>
        <p:spPr bwMode="auto">
          <a:xfrm>
            <a:off x="5682558" y="3203248"/>
            <a:ext cx="889539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sz="1900" b="1" dirty="0"/>
              <a:t>Kuwait</a:t>
            </a:r>
          </a:p>
          <a:p>
            <a:pPr algn="ctr"/>
            <a:r>
              <a:rPr lang="fr-FR" sz="1900" b="1" dirty="0">
                <a:solidFill>
                  <a:schemeClr val="hlink"/>
                </a:solidFill>
              </a:rPr>
              <a:t>6%</a:t>
            </a:r>
            <a:endParaRPr lang="fr-FR" sz="1900" b="1" dirty="0"/>
          </a:p>
        </p:txBody>
      </p:sp>
      <p:pic>
        <p:nvPicPr>
          <p:cNvPr id="20510" name="Picture 9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86559" y="1091394"/>
            <a:ext cx="2036884" cy="161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1" name="Text Box 99"/>
          <p:cNvSpPr txBox="1">
            <a:spLocks noChangeArrowheads="1"/>
          </p:cNvSpPr>
          <p:nvPr/>
        </p:nvSpPr>
        <p:spPr bwMode="auto">
          <a:xfrm>
            <a:off x="721413" y="1452021"/>
            <a:ext cx="129394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sz="2800" b="1" dirty="0"/>
              <a:t>Canada</a:t>
            </a:r>
          </a:p>
          <a:p>
            <a:pPr algn="ctr"/>
            <a:r>
              <a:rPr lang="fr-FR" sz="2800" dirty="0">
                <a:solidFill>
                  <a:schemeClr val="hlink"/>
                </a:solidFill>
              </a:rPr>
              <a:t>10</a:t>
            </a:r>
            <a:r>
              <a:rPr lang="fr-FR" sz="2800" b="1" dirty="0">
                <a:solidFill>
                  <a:schemeClr val="hlink"/>
                </a:solidFill>
              </a:rPr>
              <a:t>%</a:t>
            </a:r>
          </a:p>
        </p:txBody>
      </p:sp>
      <p:sp>
        <p:nvSpPr>
          <p:cNvPr id="20512" name="Text Box 100"/>
          <p:cNvSpPr txBox="1">
            <a:spLocks noChangeArrowheads="1"/>
          </p:cNvSpPr>
          <p:nvPr/>
        </p:nvSpPr>
        <p:spPr bwMode="auto">
          <a:xfrm>
            <a:off x="1450234" y="2276876"/>
            <a:ext cx="558679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sz="1700" b="1" dirty="0"/>
              <a:t>USA</a:t>
            </a:r>
          </a:p>
          <a:p>
            <a:pPr algn="ctr"/>
            <a:r>
              <a:rPr lang="fr-FR" sz="1700" dirty="0">
                <a:solidFill>
                  <a:schemeClr val="hlink"/>
                </a:solidFill>
              </a:rPr>
              <a:t>3</a:t>
            </a:r>
            <a:r>
              <a:rPr lang="fr-FR" sz="1700" b="1" dirty="0">
                <a:solidFill>
                  <a:schemeClr val="hlink"/>
                </a:solidFill>
              </a:rPr>
              <a:t>%</a:t>
            </a:r>
            <a:endParaRPr lang="fr-FR" sz="1700" b="1" dirty="0"/>
          </a:p>
        </p:txBody>
      </p:sp>
      <p:sp>
        <p:nvSpPr>
          <p:cNvPr id="20513" name="Text Box 101"/>
          <p:cNvSpPr txBox="1">
            <a:spLocks noChangeArrowheads="1"/>
          </p:cNvSpPr>
          <p:nvPr/>
        </p:nvSpPr>
        <p:spPr bwMode="auto">
          <a:xfrm>
            <a:off x="1107984" y="2708924"/>
            <a:ext cx="8040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1600" b="1" dirty="0"/>
              <a:t>Mexico</a:t>
            </a:r>
            <a:endParaRPr lang="fr-FR" b="1" dirty="0"/>
          </a:p>
          <a:p>
            <a:r>
              <a:rPr lang="fr-FR" sz="1600" b="1" dirty="0">
                <a:solidFill>
                  <a:schemeClr val="hlink"/>
                </a:solidFill>
              </a:rPr>
              <a:t>0.4%</a:t>
            </a:r>
          </a:p>
        </p:txBody>
      </p:sp>
      <p:sp>
        <p:nvSpPr>
          <p:cNvPr id="2119782" name="Freeform 102"/>
          <p:cNvSpPr>
            <a:spLocks/>
          </p:cNvSpPr>
          <p:nvPr/>
        </p:nvSpPr>
        <p:spPr bwMode="auto">
          <a:xfrm>
            <a:off x="7650776" y="3214693"/>
            <a:ext cx="101111" cy="10953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0" y="69"/>
              </a:cxn>
              <a:cxn ang="0">
                <a:pos x="69" y="69"/>
              </a:cxn>
              <a:cxn ang="0">
                <a:pos x="23" y="0"/>
              </a:cxn>
            </a:cxnLst>
            <a:rect l="0" t="0" r="r" b="b"/>
            <a:pathLst>
              <a:path w="69" h="69">
                <a:moveTo>
                  <a:pt x="23" y="0"/>
                </a:moveTo>
                <a:lnTo>
                  <a:pt x="0" y="69"/>
                </a:lnTo>
                <a:lnTo>
                  <a:pt x="69" y="69"/>
                </a:lnTo>
                <a:lnTo>
                  <a:pt x="23" y="0"/>
                </a:lnTo>
                <a:close/>
              </a:path>
            </a:pathLst>
          </a:custGeom>
          <a:solidFill>
            <a:srgbClr val="A0E0C0"/>
          </a:solidFill>
          <a:ln w="12699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20515" name="Text Box 103"/>
          <p:cNvSpPr txBox="1">
            <a:spLocks noChangeArrowheads="1"/>
          </p:cNvSpPr>
          <p:nvPr/>
        </p:nvSpPr>
        <p:spPr bwMode="auto">
          <a:xfrm>
            <a:off x="7534822" y="2941638"/>
            <a:ext cx="6655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sz="1600" b="1" dirty="0"/>
              <a:t>China</a:t>
            </a:r>
          </a:p>
          <a:p>
            <a:pPr algn="ctr"/>
            <a:r>
              <a:rPr lang="fr-FR" sz="1200" b="1" dirty="0">
                <a:solidFill>
                  <a:schemeClr val="hlink"/>
                </a:solidFill>
              </a:rPr>
              <a:t>1%</a:t>
            </a:r>
            <a:endParaRPr lang="fr-FR" sz="1600" b="1" dirty="0"/>
          </a:p>
        </p:txBody>
      </p:sp>
      <p:sp>
        <p:nvSpPr>
          <p:cNvPr id="20516" name="Rectangle 104"/>
          <p:cNvSpPr>
            <a:spLocks noChangeArrowheads="1"/>
          </p:cNvSpPr>
          <p:nvPr/>
        </p:nvSpPr>
        <p:spPr bwMode="auto">
          <a:xfrm>
            <a:off x="1134209" y="3814764"/>
            <a:ext cx="160313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fr-FR" sz="1400" b="1" dirty="0" err="1"/>
              <a:t>Other</a:t>
            </a:r>
            <a:r>
              <a:rPr lang="fr-FR" sz="1400" b="1" dirty="0"/>
              <a:t> </a:t>
            </a:r>
          </a:p>
          <a:p>
            <a:r>
              <a:rPr lang="fr-FR" sz="1400" b="1" dirty="0"/>
              <a:t>Latin </a:t>
            </a:r>
            <a:r>
              <a:rPr lang="fr-FR" sz="1400" b="1" dirty="0" err="1"/>
              <a:t>America</a:t>
            </a:r>
            <a:endParaRPr lang="fr-FR" sz="1400" b="1" dirty="0"/>
          </a:p>
          <a:p>
            <a:r>
              <a:rPr lang="fr-FR" sz="1400" dirty="0">
                <a:solidFill>
                  <a:schemeClr val="hlink"/>
                </a:solidFill>
              </a:rPr>
              <a:t>2</a:t>
            </a:r>
            <a:r>
              <a:rPr lang="fr-FR" sz="1400" b="1" dirty="0">
                <a:solidFill>
                  <a:schemeClr val="hlink"/>
                </a:solidFill>
              </a:rPr>
              <a:t>%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10D1E1-A0F6-488E-A508-5668CC2C734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5495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sz="4000" smtClean="0"/>
              <a:t>                   MOZAMBIQUE</a:t>
            </a:r>
            <a:r>
              <a:rPr lang="fr-FR" sz="3200" b="1" dirty="0"/>
              <a:t/>
            </a:r>
            <a:br>
              <a:rPr lang="fr-FR" sz="3200" b="1" dirty="0"/>
            </a:br>
            <a:r>
              <a:rPr lang="fr-FR" sz="3200" dirty="0"/>
              <a:t> </a:t>
            </a:r>
            <a:br>
              <a:rPr lang="fr-FR" sz="3200" dirty="0"/>
            </a:br>
            <a:r>
              <a:rPr lang="fr-FR" sz="3200" b="1" dirty="0" smtClean="0"/>
              <a:t>Mozambique </a:t>
            </a:r>
            <a:r>
              <a:rPr lang="fr-FR" sz="3200" b="1" dirty="0"/>
              <a:t>LNG (Liquéfaction Plant)</a:t>
            </a:r>
            <a:r>
              <a:rPr lang="fr-FR" sz="3200" dirty="0"/>
              <a:t/>
            </a:r>
            <a:br>
              <a:rPr lang="fr-FR" sz="3200" dirty="0"/>
            </a:br>
            <a:r>
              <a:rPr lang="fr-FR" sz="3200" dirty="0"/>
              <a:t>Financement : $20 milliards </a:t>
            </a:r>
            <a:br>
              <a:rPr lang="fr-FR" sz="3200" dirty="0"/>
            </a:br>
            <a:r>
              <a:rPr lang="fr-FR" sz="3200" dirty="0"/>
              <a:t>Participations : Total, Mitsui &amp; Co, ONGC </a:t>
            </a:r>
            <a:r>
              <a:rPr lang="fr-FR" sz="3200" dirty="0" err="1"/>
              <a:t>Vidseh</a:t>
            </a:r>
            <a:r>
              <a:rPr lang="fr-FR" sz="3200" dirty="0"/>
              <a:t>, ENH, PTTEP, </a:t>
            </a:r>
            <a:r>
              <a:rPr lang="fr-FR" sz="3200" dirty="0" err="1"/>
              <a:t>Bharat</a:t>
            </a:r>
            <a:r>
              <a:rPr lang="fr-FR" sz="3200" dirty="0"/>
              <a:t> </a:t>
            </a:r>
            <a:r>
              <a:rPr lang="fr-FR" sz="3200" dirty="0" err="1"/>
              <a:t>Petroleum</a:t>
            </a:r>
            <a:r>
              <a:rPr lang="fr-FR" sz="3200" dirty="0"/>
              <a:t>, </a:t>
            </a:r>
            <a:r>
              <a:rPr lang="fr-FR" sz="3200" dirty="0" err="1"/>
              <a:t>OilIndia</a:t>
            </a:r>
            <a:r>
              <a:rPr lang="fr-FR" sz="3200" dirty="0"/>
              <a:t/>
            </a:r>
            <a:br>
              <a:rPr lang="fr-FR" sz="3200" dirty="0"/>
            </a:br>
            <a:r>
              <a:rPr lang="fr-FR" sz="3200" dirty="0"/>
              <a:t>Décision d’investissement définitive : 2019 </a:t>
            </a:r>
            <a:br>
              <a:rPr lang="fr-FR" sz="3200" dirty="0"/>
            </a:br>
            <a:r>
              <a:rPr lang="fr-FR" sz="3200" dirty="0"/>
              <a:t>Mise en service : 2024</a:t>
            </a:r>
            <a:br>
              <a:rPr lang="fr-FR" sz="3200" dirty="0"/>
            </a:br>
            <a:r>
              <a:rPr lang="fr-FR" sz="3200" dirty="0"/>
              <a:t>Capacité : </a:t>
            </a:r>
            <a:r>
              <a:rPr lang="fr-FR" sz="3200" dirty="0" smtClean="0"/>
              <a:t>environ 20 </a:t>
            </a:r>
            <a:r>
              <a:rPr lang="fr-FR" sz="3200" dirty="0"/>
              <a:t>millions de </a:t>
            </a:r>
            <a:r>
              <a:rPr lang="fr-FR" sz="3200" dirty="0" smtClean="0"/>
              <a:t>tonnes de GNL par an </a:t>
            </a:r>
            <a:r>
              <a:rPr lang="fr-FR" sz="3200" dirty="0"/>
              <a:t/>
            </a:r>
            <a:br>
              <a:rPr lang="fr-FR" sz="3200" dirty="0"/>
            </a:br>
            <a:r>
              <a:rPr lang="fr-FR" sz="3200" dirty="0"/>
              <a:t>Deux trains de liquéfaction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857760"/>
            <a:ext cx="6400800" cy="781040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MOZAMBIQUE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b="1" dirty="0"/>
              <a:t>Rovuma LNG (</a:t>
            </a:r>
            <a:r>
              <a:rPr lang="fr-FR" b="1" dirty="0" err="1"/>
              <a:t>Liquefaction</a:t>
            </a:r>
            <a:r>
              <a:rPr lang="fr-FR" b="1" dirty="0"/>
              <a:t> Plant)</a:t>
            </a:r>
          </a:p>
          <a:p>
            <a:pPr lvl="0"/>
            <a:r>
              <a:rPr lang="fr-FR" dirty="0"/>
              <a:t>Financement : entre $27 milliards - $33 milliards</a:t>
            </a:r>
          </a:p>
          <a:p>
            <a:pPr lvl="0"/>
            <a:r>
              <a:rPr lang="fr-FR" dirty="0"/>
              <a:t>Participations : </a:t>
            </a:r>
            <a:r>
              <a:rPr lang="fr-FR" dirty="0" err="1"/>
              <a:t>ExxonMobil,Eni</a:t>
            </a:r>
            <a:r>
              <a:rPr lang="fr-FR" dirty="0"/>
              <a:t>, CNPC, ENH, </a:t>
            </a:r>
            <a:r>
              <a:rPr lang="fr-FR" dirty="0" err="1"/>
              <a:t>Galp</a:t>
            </a:r>
            <a:r>
              <a:rPr lang="fr-FR" dirty="0"/>
              <a:t>, </a:t>
            </a:r>
            <a:r>
              <a:rPr lang="fr-FR" dirty="0" err="1"/>
              <a:t>Kogas</a:t>
            </a:r>
            <a:r>
              <a:rPr lang="fr-FR" dirty="0"/>
              <a:t> </a:t>
            </a:r>
            <a:r>
              <a:rPr lang="fr-FR" dirty="0" err="1"/>
              <a:t>Petroleum</a:t>
            </a:r>
            <a:endParaRPr lang="fr-FR" dirty="0"/>
          </a:p>
          <a:p>
            <a:pPr lvl="0"/>
            <a:r>
              <a:rPr lang="fr-FR" dirty="0"/>
              <a:t>Décision d’investissement définitive : 2020, reportée à 2021</a:t>
            </a:r>
          </a:p>
          <a:p>
            <a:pPr lvl="0"/>
            <a:r>
              <a:rPr lang="fr-FR" dirty="0"/>
              <a:t>Mise en service : 2022-2023</a:t>
            </a:r>
          </a:p>
          <a:p>
            <a:pPr lvl="0"/>
            <a:r>
              <a:rPr lang="fr-FR" dirty="0"/>
              <a:t>Capacité :15,2 millions de </a:t>
            </a:r>
            <a:r>
              <a:rPr lang="fr-FR" dirty="0" smtClean="0"/>
              <a:t>tonnes GNL par </a:t>
            </a:r>
            <a:r>
              <a:rPr lang="fr-FR" dirty="0" err="1" smtClean="0"/>
              <a:t>zan</a:t>
            </a:r>
            <a:endParaRPr lang="fr-FR" dirty="0"/>
          </a:p>
          <a:p>
            <a:pPr lvl="0"/>
            <a:r>
              <a:rPr lang="fr-FR" dirty="0"/>
              <a:t>Deux trains de liquéfaction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TANZANIE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err="1"/>
              <a:t>Tanzania</a:t>
            </a:r>
            <a:r>
              <a:rPr lang="fr-FR" b="1" dirty="0"/>
              <a:t> LNG Project</a:t>
            </a:r>
          </a:p>
          <a:p>
            <a:pPr lvl="0"/>
            <a:r>
              <a:rPr lang="fr-FR" dirty="0"/>
              <a:t>Financement : $30 milliards</a:t>
            </a:r>
          </a:p>
          <a:p>
            <a:pPr lvl="0"/>
            <a:r>
              <a:rPr lang="fr-FR" dirty="0"/>
              <a:t>Participations : </a:t>
            </a:r>
            <a:r>
              <a:rPr lang="fr-FR" dirty="0" err="1"/>
              <a:t>Equinor</a:t>
            </a:r>
            <a:r>
              <a:rPr lang="fr-FR" dirty="0"/>
              <a:t>, Shell, </a:t>
            </a:r>
            <a:r>
              <a:rPr lang="fr-FR" dirty="0" err="1"/>
              <a:t>ExxonMobil</a:t>
            </a:r>
            <a:r>
              <a:rPr lang="fr-FR" dirty="0"/>
              <a:t>, Ophir </a:t>
            </a:r>
            <a:r>
              <a:rPr lang="fr-FR" dirty="0" err="1"/>
              <a:t>Energy</a:t>
            </a:r>
            <a:r>
              <a:rPr lang="fr-FR" dirty="0"/>
              <a:t>, </a:t>
            </a:r>
            <a:r>
              <a:rPr lang="fr-FR" dirty="0" err="1"/>
              <a:t>PavilionEnergy</a:t>
            </a:r>
            <a:endParaRPr lang="fr-FR" dirty="0"/>
          </a:p>
          <a:p>
            <a:pPr lvl="0"/>
            <a:r>
              <a:rPr lang="fr-FR" dirty="0"/>
              <a:t>Décision d’investissement définitive : 2022</a:t>
            </a:r>
          </a:p>
          <a:p>
            <a:pPr lvl="0"/>
            <a:r>
              <a:rPr lang="fr-FR" dirty="0"/>
              <a:t>Mise en service : 2028 </a:t>
            </a:r>
          </a:p>
          <a:p>
            <a:pPr lvl="0"/>
            <a:r>
              <a:rPr lang="fr-FR" dirty="0"/>
              <a:t>Capacité :10 millions </a:t>
            </a:r>
            <a:r>
              <a:rPr lang="fr-FR" dirty="0" smtClean="0"/>
              <a:t>tonnes GNL par an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OUGANDA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Uganda-</a:t>
            </a:r>
            <a:r>
              <a:rPr lang="fr-FR" b="1" dirty="0" err="1" smtClean="0"/>
              <a:t>Tanzania</a:t>
            </a:r>
            <a:r>
              <a:rPr lang="fr-FR" b="1" dirty="0" smtClean="0"/>
              <a:t> </a:t>
            </a:r>
            <a:r>
              <a:rPr lang="fr-FR" b="1" dirty="0" err="1" smtClean="0"/>
              <a:t>Crude</a:t>
            </a:r>
            <a:r>
              <a:rPr lang="fr-FR" b="1" dirty="0" smtClean="0"/>
              <a:t> </a:t>
            </a:r>
            <a:r>
              <a:rPr lang="fr-FR" b="1" dirty="0" err="1" smtClean="0"/>
              <a:t>Oil</a:t>
            </a:r>
            <a:r>
              <a:rPr lang="fr-FR" b="1" dirty="0" smtClean="0"/>
              <a:t> </a:t>
            </a:r>
            <a:r>
              <a:rPr lang="fr-FR" b="1" dirty="0"/>
              <a:t>Pipeline</a:t>
            </a:r>
          </a:p>
          <a:p>
            <a:pPr lvl="0"/>
            <a:r>
              <a:rPr lang="fr-FR" dirty="0"/>
              <a:t>Financement : $3,5 milliards</a:t>
            </a:r>
          </a:p>
          <a:p>
            <a:pPr lvl="0"/>
            <a:r>
              <a:rPr lang="fr-FR" dirty="0"/>
              <a:t>Participations : Total, CNOO, Uganda National Pipeline </a:t>
            </a:r>
            <a:r>
              <a:rPr lang="fr-FR" dirty="0" err="1"/>
              <a:t>Company</a:t>
            </a:r>
            <a:r>
              <a:rPr lang="fr-FR" dirty="0"/>
              <a:t>, </a:t>
            </a:r>
            <a:r>
              <a:rPr lang="fr-FR" dirty="0" err="1"/>
              <a:t>Tanzania</a:t>
            </a:r>
            <a:r>
              <a:rPr lang="fr-FR" dirty="0"/>
              <a:t> </a:t>
            </a:r>
            <a:r>
              <a:rPr lang="fr-FR" dirty="0" err="1"/>
              <a:t>Petroleum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Corporation</a:t>
            </a:r>
          </a:p>
          <a:p>
            <a:pPr lvl="0"/>
            <a:r>
              <a:rPr lang="fr-FR" dirty="0"/>
              <a:t>Décision d’investissement définitive : 2022</a:t>
            </a:r>
          </a:p>
          <a:p>
            <a:pPr lvl="0"/>
            <a:r>
              <a:rPr lang="fr-FR" dirty="0"/>
              <a:t>Mise en service : 2028 </a:t>
            </a:r>
          </a:p>
          <a:p>
            <a:pPr lvl="0"/>
            <a:r>
              <a:rPr lang="fr-FR" dirty="0"/>
              <a:t>Capacité :216.000 barils/jour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OUGANDA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b="1" dirty="0"/>
              <a:t>Uganda </a:t>
            </a:r>
            <a:r>
              <a:rPr lang="fr-FR" b="1" dirty="0" err="1" smtClean="0"/>
              <a:t>Oil</a:t>
            </a:r>
            <a:r>
              <a:rPr lang="fr-FR" b="1" dirty="0" smtClean="0"/>
              <a:t> </a:t>
            </a:r>
            <a:r>
              <a:rPr lang="fr-FR" b="1" dirty="0" err="1" smtClean="0"/>
              <a:t>Refinery</a:t>
            </a:r>
            <a:endParaRPr lang="fr-FR" b="1" dirty="0"/>
          </a:p>
          <a:p>
            <a:pPr lvl="0"/>
            <a:r>
              <a:rPr lang="fr-FR" dirty="0"/>
              <a:t>Financement : $4 milliards</a:t>
            </a:r>
          </a:p>
          <a:p>
            <a:pPr lvl="0"/>
            <a:r>
              <a:rPr lang="fr-FR" dirty="0"/>
              <a:t>Participations : GE, Uganda </a:t>
            </a:r>
            <a:r>
              <a:rPr lang="fr-FR" dirty="0" err="1"/>
              <a:t>Refinery</a:t>
            </a:r>
            <a:r>
              <a:rPr lang="fr-FR" dirty="0"/>
              <a:t> Holding, JK </a:t>
            </a:r>
            <a:r>
              <a:rPr lang="fr-FR" dirty="0" err="1"/>
              <a:t>MineralsAfrica</a:t>
            </a:r>
            <a:r>
              <a:rPr lang="fr-FR" dirty="0"/>
              <a:t>, Total, </a:t>
            </a:r>
            <a:r>
              <a:rPr lang="fr-FR" dirty="0" err="1"/>
              <a:t>Tanzania</a:t>
            </a:r>
            <a:r>
              <a:rPr lang="fr-FR" dirty="0"/>
              <a:t> </a:t>
            </a:r>
            <a:r>
              <a:rPr lang="fr-FR" dirty="0" err="1"/>
              <a:t>Petroleum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Corporation, National </a:t>
            </a:r>
            <a:r>
              <a:rPr lang="fr-FR" dirty="0" err="1"/>
              <a:t>Oil</a:t>
            </a:r>
            <a:r>
              <a:rPr lang="fr-FR" dirty="0"/>
              <a:t> Corporation of Kenya</a:t>
            </a:r>
          </a:p>
          <a:p>
            <a:pPr lvl="0"/>
            <a:r>
              <a:rPr lang="fr-FR" dirty="0"/>
              <a:t>Décision d’investissement définitive : 2018 (engineering)</a:t>
            </a:r>
          </a:p>
          <a:p>
            <a:pPr lvl="0"/>
            <a:r>
              <a:rPr lang="fr-FR" dirty="0"/>
              <a:t>Mise en service : 2021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OUGANDA KENYA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r-FR" b="1" dirty="0"/>
              <a:t>EACOP/</a:t>
            </a:r>
            <a:r>
              <a:rPr lang="fr-FR" b="1" dirty="0" err="1"/>
              <a:t>Tilenga</a:t>
            </a:r>
            <a:r>
              <a:rPr lang="fr-FR" b="1" dirty="0"/>
              <a:t> Pipeline</a:t>
            </a:r>
          </a:p>
          <a:p>
            <a:pPr lvl="0"/>
            <a:r>
              <a:rPr lang="fr-FR" dirty="0"/>
              <a:t>Financement : $3,5 milliards</a:t>
            </a:r>
          </a:p>
          <a:p>
            <a:pPr lvl="0"/>
            <a:r>
              <a:rPr lang="fr-FR" dirty="0"/>
              <a:t>Participations : Total, Uganda National </a:t>
            </a:r>
            <a:r>
              <a:rPr lang="fr-FR" dirty="0" err="1"/>
              <a:t>OilCompany</a:t>
            </a:r>
            <a:r>
              <a:rPr lang="fr-FR" dirty="0"/>
              <a:t>, </a:t>
            </a:r>
            <a:r>
              <a:rPr lang="fr-FR" dirty="0" err="1"/>
              <a:t>Tanzania</a:t>
            </a:r>
            <a:r>
              <a:rPr lang="fr-FR" dirty="0"/>
              <a:t> </a:t>
            </a:r>
            <a:r>
              <a:rPr lang="fr-FR" dirty="0" err="1"/>
              <a:t>Petroleum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Corporation, CNOOC</a:t>
            </a:r>
          </a:p>
          <a:p>
            <a:pPr lvl="0"/>
            <a:r>
              <a:rPr lang="fr-FR" dirty="0"/>
              <a:t>Décision d’investissement définitive : en attente</a:t>
            </a:r>
          </a:p>
          <a:p>
            <a:pPr lvl="0"/>
            <a:r>
              <a:rPr lang="fr-FR" dirty="0"/>
              <a:t>Mise en service : 2021 </a:t>
            </a:r>
          </a:p>
          <a:p>
            <a:pPr lvl="0"/>
            <a:r>
              <a:rPr lang="fr-FR" dirty="0"/>
              <a:t>Capacité </a:t>
            </a:r>
            <a:r>
              <a:rPr lang="fr-FR" dirty="0" smtClean="0"/>
              <a:t>: 216.000 </a:t>
            </a:r>
            <a:r>
              <a:rPr lang="fr-FR" dirty="0"/>
              <a:t>barils/jour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SENEGAL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err="1" smtClean="0"/>
              <a:t>Sangomar</a:t>
            </a:r>
            <a:r>
              <a:rPr lang="fr-FR" b="1" dirty="0" smtClean="0"/>
              <a:t> </a:t>
            </a:r>
            <a:r>
              <a:rPr lang="fr-FR" b="1" dirty="0" err="1" smtClean="0"/>
              <a:t>Oil</a:t>
            </a:r>
            <a:r>
              <a:rPr lang="fr-FR" b="1" dirty="0" smtClean="0"/>
              <a:t> </a:t>
            </a:r>
            <a:r>
              <a:rPr lang="fr-FR" b="1" dirty="0"/>
              <a:t>Project</a:t>
            </a:r>
          </a:p>
          <a:p>
            <a:pPr lvl="0"/>
            <a:r>
              <a:rPr lang="fr-FR" dirty="0"/>
              <a:t>Financement : $4,2 milliards</a:t>
            </a:r>
          </a:p>
          <a:p>
            <a:pPr lvl="0"/>
            <a:r>
              <a:rPr lang="fr-FR" dirty="0"/>
              <a:t>Participations : </a:t>
            </a:r>
            <a:r>
              <a:rPr lang="fr-FR" dirty="0" err="1"/>
              <a:t>Woodside</a:t>
            </a:r>
            <a:r>
              <a:rPr lang="fr-FR" dirty="0"/>
              <a:t>, </a:t>
            </a:r>
            <a:r>
              <a:rPr lang="fr-FR" dirty="0" err="1"/>
              <a:t>Petrosen</a:t>
            </a:r>
            <a:r>
              <a:rPr lang="fr-FR" dirty="0"/>
              <a:t>, FAR Limited, Cairn </a:t>
            </a:r>
            <a:r>
              <a:rPr lang="fr-FR" dirty="0" err="1" smtClean="0"/>
              <a:t>Energy</a:t>
            </a:r>
            <a:r>
              <a:rPr lang="fr-FR" dirty="0" smtClean="0"/>
              <a:t> </a:t>
            </a:r>
            <a:r>
              <a:rPr lang="fr-FR" dirty="0" err="1" smtClean="0"/>
              <a:t>Senegal</a:t>
            </a:r>
            <a:endParaRPr lang="fr-FR" dirty="0"/>
          </a:p>
          <a:p>
            <a:pPr lvl="0"/>
            <a:r>
              <a:rPr lang="fr-FR" dirty="0"/>
              <a:t>Décision d’investissement définitive : 2020</a:t>
            </a:r>
          </a:p>
          <a:p>
            <a:pPr lvl="0"/>
            <a:r>
              <a:rPr lang="fr-FR" dirty="0"/>
              <a:t>Mise en service : 2023</a:t>
            </a:r>
          </a:p>
          <a:p>
            <a:pPr lvl="0"/>
            <a:r>
              <a:rPr lang="fr-FR" dirty="0"/>
              <a:t>Capacité :100.000 </a:t>
            </a:r>
            <a:r>
              <a:rPr lang="fr-FR" dirty="0" smtClean="0"/>
              <a:t>barils/jour ou plus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sque IFP Training">
  <a:themeElements>
    <a:clrScheme name="Masque IFP Training 13">
      <a:dk1>
        <a:srgbClr val="4D4D4D"/>
      </a:dk1>
      <a:lt1>
        <a:srgbClr val="FFFFFF"/>
      </a:lt1>
      <a:dk2>
        <a:srgbClr val="4D4D4D"/>
      </a:dk2>
      <a:lt2>
        <a:srgbClr val="969696"/>
      </a:lt2>
      <a:accent1>
        <a:srgbClr val="FFFFFF"/>
      </a:accent1>
      <a:accent2>
        <a:srgbClr val="0066CC"/>
      </a:accent2>
      <a:accent3>
        <a:srgbClr val="FFFFFF"/>
      </a:accent3>
      <a:accent4>
        <a:srgbClr val="404040"/>
      </a:accent4>
      <a:accent5>
        <a:srgbClr val="FFFFFF"/>
      </a:accent5>
      <a:accent6>
        <a:srgbClr val="005CB9"/>
      </a:accent6>
      <a:hlink>
        <a:srgbClr val="FF6600"/>
      </a:hlink>
      <a:folHlink>
        <a:srgbClr val="FF7C80"/>
      </a:folHlink>
    </a:clrScheme>
    <a:fontScheme name="Masque IFP Training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rgbClr val="171F5B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rgbClr val="171F5B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sque IFP Trai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IFP Trai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IFP Trai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IFP Trai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IFP Trai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IFP Trai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IFP Trai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IFP Trai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IFP Trai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IFP Trai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IFP Trai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IFP Trai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 IFP Training 13">
        <a:dk1>
          <a:srgbClr val="4D4D4D"/>
        </a:dk1>
        <a:lt1>
          <a:srgbClr val="FFFFFF"/>
        </a:lt1>
        <a:dk2>
          <a:srgbClr val="4D4D4D"/>
        </a:dk2>
        <a:lt2>
          <a:srgbClr val="969696"/>
        </a:lt2>
        <a:accent1>
          <a:srgbClr val="FFFFFF"/>
        </a:accent1>
        <a:accent2>
          <a:srgbClr val="0066CC"/>
        </a:accent2>
        <a:accent3>
          <a:srgbClr val="FFFFFF"/>
        </a:accent3>
        <a:accent4>
          <a:srgbClr val="404040"/>
        </a:accent4>
        <a:accent5>
          <a:srgbClr val="FFFFFF"/>
        </a:accent5>
        <a:accent6>
          <a:srgbClr val="005CB9"/>
        </a:accent6>
        <a:hlink>
          <a:srgbClr val="FF66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 IFP Training 14">
        <a:dk1>
          <a:srgbClr val="969696"/>
        </a:dk1>
        <a:lt1>
          <a:srgbClr val="FFFFFF"/>
        </a:lt1>
        <a:dk2>
          <a:srgbClr val="0066CC"/>
        </a:dk2>
        <a:lt2>
          <a:srgbClr val="969696"/>
        </a:lt2>
        <a:accent1>
          <a:srgbClr val="FFFFFF"/>
        </a:accent1>
        <a:accent2>
          <a:srgbClr val="0066CC"/>
        </a:accent2>
        <a:accent3>
          <a:srgbClr val="FFFFFF"/>
        </a:accent3>
        <a:accent4>
          <a:srgbClr val="7F7F7F"/>
        </a:accent4>
        <a:accent5>
          <a:srgbClr val="FFFFFF"/>
        </a:accent5>
        <a:accent6>
          <a:srgbClr val="005CB9"/>
        </a:accent6>
        <a:hlink>
          <a:srgbClr val="FF66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165</Words>
  <Application>Microsoft Office PowerPoint</Application>
  <PresentationFormat>Affichage à l'écran (4:3)</PresentationFormat>
  <Paragraphs>118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15" baseType="lpstr">
      <vt:lpstr>Thème Office</vt:lpstr>
      <vt:lpstr>Masque IFP Training</vt:lpstr>
      <vt:lpstr>GRANDS PROJETS PETROLE ET GAZ EN AFRIQUE</vt:lpstr>
      <vt:lpstr>Proven oil reserves  (as of 1st  January 2019)</vt:lpstr>
      <vt:lpstr>                   MOZAMBIQUE   Mozambique LNG (Liquéfaction Plant) Financement : $20 milliards  Participations : Total, Mitsui &amp; Co, ONGC Vidseh, ENH, PTTEP, Bharat Petroleum, OilIndia Décision d’investissement définitive : 2019  Mise en service : 2024 Capacité : environ 20 millions de tonnes de GNL par an  Deux trains de liquéfaction </vt:lpstr>
      <vt:lpstr>MOZAMBIQUE</vt:lpstr>
      <vt:lpstr>TANZANIE</vt:lpstr>
      <vt:lpstr>OUGANDA</vt:lpstr>
      <vt:lpstr>OUGANDA</vt:lpstr>
      <vt:lpstr>OUGANDA KENYA</vt:lpstr>
      <vt:lpstr>SENEGAL</vt:lpstr>
      <vt:lpstr>SENEGAL MAURITANIE</vt:lpstr>
      <vt:lpstr>NIGERIA</vt:lpstr>
      <vt:lpstr>ANGOLA</vt:lpstr>
      <vt:lpstr>GHANA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JP Favennec</dc:creator>
  <cp:lastModifiedBy>JP Favennec</cp:lastModifiedBy>
  <cp:revision>8</cp:revision>
  <dcterms:created xsi:type="dcterms:W3CDTF">2020-11-27T20:28:12Z</dcterms:created>
  <dcterms:modified xsi:type="dcterms:W3CDTF">2020-11-28T07:46:38Z</dcterms:modified>
</cp:coreProperties>
</file>