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4" r:id="rId1"/>
  </p:sldMasterIdLst>
  <p:sldIdLst>
    <p:sldId id="256" r:id="rId2"/>
    <p:sldId id="272" r:id="rId3"/>
    <p:sldId id="266" r:id="rId4"/>
    <p:sldId id="267" r:id="rId5"/>
    <p:sldId id="258" r:id="rId6"/>
    <p:sldId id="257" r:id="rId7"/>
    <p:sldId id="264" r:id="rId8"/>
    <p:sldId id="263" r:id="rId9"/>
    <p:sldId id="265" r:id="rId10"/>
    <p:sldId id="271" r:id="rId11"/>
    <p:sldId id="262" r:id="rId12"/>
    <p:sldId id="261" r:id="rId13"/>
    <p:sldId id="268" r:id="rId14"/>
    <p:sldId id="269" r:id="rId15"/>
    <p:sldId id="270" r:id="rId16"/>
    <p:sldId id="259" r:id="rId17"/>
    <p:sldId id="260" r:id="rId18"/>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5" d="100"/>
          <a:sy n="105" d="100"/>
        </p:scale>
        <p:origin x="-14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henribeaussant:Documents:*SENEGAL%20RAFFINERIE%20JPF:HB%20Notes,%20Excel:EXCEL%20HB%20GENERAL%20PROJECTIONS%2029%20juillet.xlsx"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cat>
            <c:strRef>
              <c:f>'TOTAL 7 PAYS'!$E$79:$E$86</c:f>
              <c:strCache>
                <c:ptCount val="8"/>
                <c:pt idx="0">
                  <c:v>Cap Vert</c:v>
                </c:pt>
                <c:pt idx="1">
                  <c:v>Sénégal</c:v>
                </c:pt>
                <c:pt idx="2">
                  <c:v>Mauritanie</c:v>
                </c:pt>
                <c:pt idx="3">
                  <c:v>ENSEMBLE</c:v>
                </c:pt>
                <c:pt idx="4">
                  <c:v>Guinée</c:v>
                </c:pt>
                <c:pt idx="5">
                  <c:v>Gambie</c:v>
                </c:pt>
                <c:pt idx="6">
                  <c:v>Mali</c:v>
                </c:pt>
                <c:pt idx="7">
                  <c:v>Guinée-Bissau</c:v>
                </c:pt>
              </c:strCache>
            </c:strRef>
          </c:cat>
          <c:val>
            <c:numRef>
              <c:f>'TOTAL 7 PAYS'!$F$79:$F$86</c:f>
              <c:numCache>
                <c:formatCode>#,##0</c:formatCode>
                <c:ptCount val="8"/>
                <c:pt idx="0">
                  <c:v>3799.961706732382</c:v>
                </c:pt>
                <c:pt idx="1">
                  <c:v>1500.886262127647</c:v>
                </c:pt>
                <c:pt idx="2">
                  <c:v>1228.332173006791</c:v>
                </c:pt>
                <c:pt idx="3">
                  <c:v>1056.590974391474</c:v>
                </c:pt>
                <c:pt idx="4">
                  <c:v>855.3633224845931</c:v>
                </c:pt>
                <c:pt idx="5">
                  <c:v>828.4949195528181</c:v>
                </c:pt>
                <c:pt idx="6">
                  <c:v>768.9052400692894</c:v>
                </c:pt>
                <c:pt idx="7">
                  <c:v>609.5906855009492</c:v>
                </c:pt>
              </c:numCache>
            </c:numRef>
          </c:val>
        </c:ser>
        <c:dLbls>
          <c:showLegendKey val="0"/>
          <c:showVal val="0"/>
          <c:showCatName val="0"/>
          <c:showSerName val="0"/>
          <c:showPercent val="0"/>
          <c:showBubbleSize val="0"/>
        </c:dLbls>
        <c:gapWidth val="150"/>
        <c:axId val="-2121561880"/>
        <c:axId val="-2100424024"/>
      </c:barChart>
      <c:catAx>
        <c:axId val="-2121561880"/>
        <c:scaling>
          <c:orientation val="minMax"/>
        </c:scaling>
        <c:delete val="0"/>
        <c:axPos val="b"/>
        <c:numFmt formatCode="General" sourceLinked="0"/>
        <c:majorTickMark val="out"/>
        <c:minorTickMark val="none"/>
        <c:tickLblPos val="nextTo"/>
        <c:txPr>
          <a:bodyPr/>
          <a:lstStyle/>
          <a:p>
            <a:pPr>
              <a:defRPr>
                <a:latin typeface="Arial"/>
              </a:defRPr>
            </a:pPr>
            <a:endParaRPr lang="fr-FR"/>
          </a:p>
        </c:txPr>
        <c:crossAx val="-2100424024"/>
        <c:crosses val="autoZero"/>
        <c:auto val="1"/>
        <c:lblAlgn val="ctr"/>
        <c:lblOffset val="100"/>
        <c:noMultiLvlLbl val="0"/>
      </c:catAx>
      <c:valAx>
        <c:axId val="-2100424024"/>
        <c:scaling>
          <c:orientation val="minMax"/>
        </c:scaling>
        <c:delete val="0"/>
        <c:axPos val="l"/>
        <c:majorGridlines/>
        <c:numFmt formatCode="#,##0" sourceLinked="1"/>
        <c:majorTickMark val="out"/>
        <c:minorTickMark val="none"/>
        <c:tickLblPos val="nextTo"/>
        <c:txPr>
          <a:bodyPr/>
          <a:lstStyle/>
          <a:p>
            <a:pPr>
              <a:defRPr>
                <a:latin typeface="Arial"/>
              </a:defRPr>
            </a:pPr>
            <a:endParaRPr lang="fr-FR"/>
          </a:p>
        </c:txPr>
        <c:crossAx val="-2121561880"/>
        <c:crosses val="autoZero"/>
        <c:crossBetween val="between"/>
      </c:valAx>
    </c:plotArea>
    <c:plotVisOnly val="1"/>
    <c:dispBlanksAs val="gap"/>
    <c:showDLblsOverMax val="0"/>
  </c:chart>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8.png"/></Relationships>
</file>

<file path=ppt/drawings/drawing1.xml><?xml version="1.0" encoding="utf-8"?>
<c:userShapes xmlns:c="http://schemas.openxmlformats.org/drawingml/2006/chart">
  <cdr:relSizeAnchor xmlns:cdr="http://schemas.openxmlformats.org/drawingml/2006/chartDrawing">
    <cdr:from>
      <cdr:x>0</cdr:x>
      <cdr:y>0</cdr:y>
    </cdr:from>
    <cdr:to>
      <cdr:x>0.93576</cdr:x>
      <cdr:y>1</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3576461" cy="2520950"/>
        </a:xfrm>
        <a:prstGeom xmlns:a="http://schemas.openxmlformats.org/drawingml/2006/main" prst="rect">
          <a:avLst/>
        </a:prstGeom>
      </cdr:spPr>
    </cdr:pic>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fr-FR" smtClean="0"/>
              <a:t>Cliquez et modifiez le titre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p:txBody>
          <a:bodyPr/>
          <a:lstStyle/>
          <a:p>
            <a:fld id="{532F07C7-1493-8B4F-88B4-B61D21C1E822}" type="datetimeFigureOut">
              <a:rPr lang="fr-FR" smtClean="0"/>
              <a:t>28/11/20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E442F7-2584-F84D-A908-6A8B4423F7C2}"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fr-FR" smtClean="0"/>
              <a:t>Cliquez et modifiez le titre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532F07C7-1493-8B4F-88B4-B61D21C1E822}" type="datetimeFigureOut">
              <a:rPr lang="fr-FR" smtClean="0"/>
              <a:t>28/11/20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E442F7-2584-F84D-A908-6A8B4423F7C2}" type="slidenum">
              <a:rPr lang="en-GB" smtClean="0"/>
              <a:t>‹#›</a:t>
            </a:fld>
            <a:endParaRPr lang="en-GB"/>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532F07C7-1493-8B4F-88B4-B61D21C1E822}" type="datetimeFigureOut">
              <a:rPr lang="fr-FR" smtClean="0"/>
              <a:t>28/11/20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E442F7-2584-F84D-A908-6A8B4423F7C2}"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fr-FR" smtClean="0"/>
              <a:t>Cliquez et modifiez le titre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532F07C7-1493-8B4F-88B4-B61D21C1E822}" type="datetimeFigureOut">
              <a:rPr lang="fr-FR" smtClean="0"/>
              <a:t>28/11/20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E442F7-2584-F84D-A908-6A8B4423F7C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532F07C7-1493-8B4F-88B4-B61D21C1E822}" type="datetimeFigureOut">
              <a:rPr lang="fr-FR" smtClean="0"/>
              <a:t>28/11/20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E442F7-2584-F84D-A908-6A8B4423F7C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imag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fr-FR" smtClean="0"/>
              <a:t>Cliquez et modifiez le titre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p:txBody>
          <a:bodyPr/>
          <a:lstStyle/>
          <a:p>
            <a:fld id="{532F07C7-1493-8B4F-88B4-B61D21C1E822}" type="datetimeFigureOut">
              <a:rPr lang="fr-FR" smtClean="0"/>
              <a:t>28/11/20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E442F7-2584-F84D-A908-6A8B4423F7C2}" type="slidenum">
              <a:rPr lang="en-GB" smtClean="0"/>
              <a:t>‹#›</a:t>
            </a:fld>
            <a:endParaRPr lang="en-GB"/>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fr-FR" smtClean="0"/>
              <a:t>Cliquez et modifiez le titre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532F07C7-1493-8B4F-88B4-B61D21C1E822}" type="datetimeFigureOut">
              <a:rPr lang="fr-FR" smtClean="0"/>
              <a:t>28/11/20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E442F7-2584-F84D-A908-6A8B4423F7C2}"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fr-FR" smtClean="0"/>
              <a:t>Cliquez et modifiez le titre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532F07C7-1493-8B4F-88B4-B61D21C1E822}" type="datetimeFigureOut">
              <a:rPr lang="fr-FR" smtClean="0"/>
              <a:t>28/11/20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E442F7-2584-F84D-A908-6A8B4423F7C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6"/>
          <p:cNvSpPr>
            <a:spLocks noGrp="1"/>
          </p:cNvSpPr>
          <p:nvPr>
            <p:ph type="dt" sz="half" idx="10"/>
          </p:nvPr>
        </p:nvSpPr>
        <p:spPr/>
        <p:txBody>
          <a:bodyPr/>
          <a:lstStyle/>
          <a:p>
            <a:fld id="{532F07C7-1493-8B4F-88B4-B61D21C1E822}" type="datetimeFigureOut">
              <a:rPr lang="fr-FR" smtClean="0"/>
              <a:t>28/11/20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E442F7-2584-F84D-A908-6A8B4423F7C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fld id="{532F07C7-1493-8B4F-88B4-B61D21C1E822}" type="datetimeFigureOut">
              <a:rPr lang="fr-FR" smtClean="0"/>
              <a:t>28/11/20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E442F7-2584-F84D-A908-6A8B4423F7C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F07C7-1493-8B4F-88B4-B61D21C1E822}" type="datetimeFigureOut">
              <a:rPr lang="fr-FR" smtClean="0"/>
              <a:t>28/11/20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E442F7-2584-F84D-A908-6A8B4423F7C2}"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fr-FR" smtClean="0"/>
              <a:t>Cliquez et modifiez le titre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532F07C7-1493-8B4F-88B4-B61D21C1E822}" type="datetimeFigureOut">
              <a:rPr lang="fr-FR" smtClean="0"/>
              <a:t>28/11/20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E442F7-2584-F84D-A908-6A8B4423F7C2}"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fr-FR" smtClean="0"/>
              <a:t>Cliquez et modifiez le titre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532F07C7-1493-8B4F-88B4-B61D21C1E822}" type="datetimeFigureOut">
              <a:rPr lang="fr-FR" smtClean="0"/>
              <a:t>28/11/20</a:t>
            </a:fld>
            <a:endParaRPr lang="en-GB"/>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GB"/>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05E442F7-2584-F84D-A908-6A8B4423F7C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4000" dirty="0" smtClean="0"/>
              <a:t>La demande de produits pétroliers en Afrique de l’Ouest</a:t>
            </a:r>
            <a:endParaRPr lang="fr-FR" sz="4000" dirty="0"/>
          </a:p>
        </p:txBody>
      </p:sp>
      <p:sp>
        <p:nvSpPr>
          <p:cNvPr id="3" name="Sous-titre 2"/>
          <p:cNvSpPr>
            <a:spLocks noGrp="1"/>
          </p:cNvSpPr>
          <p:nvPr>
            <p:ph type="subTitle" idx="1"/>
          </p:nvPr>
        </p:nvSpPr>
        <p:spPr/>
        <p:txBody>
          <a:bodyPr>
            <a:normAutofit lnSpcReduction="10000"/>
          </a:bodyPr>
          <a:lstStyle/>
          <a:p>
            <a:r>
              <a:rPr lang="en-GB" dirty="0" smtClean="0"/>
              <a:t>Henri Beaussant</a:t>
            </a:r>
          </a:p>
          <a:p>
            <a:r>
              <a:rPr lang="en-GB" dirty="0" smtClean="0"/>
              <a:t>ADEA</a:t>
            </a:r>
          </a:p>
          <a:p>
            <a:r>
              <a:rPr lang="en-GB" dirty="0" smtClean="0"/>
              <a:t>28 </a:t>
            </a:r>
            <a:r>
              <a:rPr lang="en-GB" dirty="0" err="1" smtClean="0"/>
              <a:t>novembre</a:t>
            </a:r>
            <a:r>
              <a:rPr lang="en-GB" dirty="0" smtClean="0"/>
              <a:t> 2020</a:t>
            </a:r>
            <a:endParaRPr lang="en-GB" dirty="0"/>
          </a:p>
        </p:txBody>
      </p:sp>
    </p:spTree>
    <p:extLst>
      <p:ext uri="{BB962C8B-B14F-4D97-AF65-F5344CB8AC3E}">
        <p14:creationId xmlns:p14="http://schemas.microsoft.com/office/powerpoint/2010/main" val="33510646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t>Sénégal: la problématique du fuel lourd face au gaz naturel</a:t>
            </a:r>
            <a:endParaRPr lang="fr-FR" sz="2800" dirty="0"/>
          </a:p>
        </p:txBody>
      </p:sp>
      <p:sp>
        <p:nvSpPr>
          <p:cNvPr id="3" name="Espace réservé du contenu 2"/>
          <p:cNvSpPr>
            <a:spLocks noGrp="1"/>
          </p:cNvSpPr>
          <p:nvPr>
            <p:ph idx="1"/>
          </p:nvPr>
        </p:nvSpPr>
        <p:spPr/>
        <p:txBody>
          <a:bodyPr>
            <a:normAutofit fontScale="62500" lnSpcReduction="20000"/>
          </a:bodyPr>
          <a:lstStyle/>
          <a:p>
            <a:r>
              <a:rPr lang="fr-FR" dirty="0"/>
              <a:t>Dans le cadre du Plan Sénégal Emergent, le Plan de Production Intégré (PPI) de la Sénélec est basé sur une politique de mix énergétique associant le thermique, l’hydroélectricité, le charbon, le gaz naturel, les énergies renouvelables</a:t>
            </a:r>
            <a:r>
              <a:rPr lang="fr-FR" dirty="0" smtClean="0"/>
              <a:t>, plus possibilités </a:t>
            </a:r>
            <a:r>
              <a:rPr lang="fr-FR" dirty="0"/>
              <a:t>d’interconnexions régionales et sous-</a:t>
            </a:r>
            <a:r>
              <a:rPr lang="fr-FR" dirty="0" smtClean="0"/>
              <a:t>régionales (WAPP). </a:t>
            </a:r>
            <a:endParaRPr lang="fr-FR" dirty="0"/>
          </a:p>
          <a:p>
            <a:r>
              <a:rPr lang="fr-FR" dirty="0"/>
              <a:t>Le PPI conduit à un mix énergétique très </a:t>
            </a:r>
            <a:r>
              <a:rPr lang="fr-FR" dirty="0" smtClean="0"/>
              <a:t>contrasté: </a:t>
            </a:r>
          </a:p>
          <a:p>
            <a:pPr lvl="1"/>
            <a:r>
              <a:rPr lang="fr-FR" dirty="0" smtClean="0"/>
              <a:t>baisse </a:t>
            </a:r>
            <a:r>
              <a:rPr lang="fr-FR" dirty="0"/>
              <a:t>des puissances installées </a:t>
            </a:r>
            <a:r>
              <a:rPr lang="fr-FR" dirty="0" smtClean="0"/>
              <a:t>sur </a:t>
            </a:r>
            <a:r>
              <a:rPr lang="fr-FR" dirty="0"/>
              <a:t>produits </a:t>
            </a:r>
            <a:r>
              <a:rPr lang="fr-FR" dirty="0" smtClean="0"/>
              <a:t>pétroliers</a:t>
            </a:r>
            <a:r>
              <a:rPr lang="fr-FR" dirty="0"/>
              <a:t> </a:t>
            </a:r>
            <a:r>
              <a:rPr lang="fr-FR" dirty="0" smtClean="0"/>
              <a:t>(87</a:t>
            </a:r>
            <a:r>
              <a:rPr lang="fr-FR" dirty="0"/>
              <a:t>% en </a:t>
            </a:r>
            <a:r>
              <a:rPr lang="fr-FR" dirty="0" smtClean="0"/>
              <a:t>2016, </a:t>
            </a:r>
            <a:r>
              <a:rPr lang="fr-FR" dirty="0"/>
              <a:t>8% à l’horizon </a:t>
            </a:r>
            <a:r>
              <a:rPr lang="fr-FR" dirty="0" smtClean="0"/>
              <a:t>2030). </a:t>
            </a:r>
            <a:r>
              <a:rPr lang="fr-FR" dirty="0"/>
              <a:t> </a:t>
            </a:r>
            <a:r>
              <a:rPr lang="fr-FR" dirty="0" smtClean="0"/>
              <a:t>Conséquence pour le HFO: 180 MW seulement</a:t>
            </a:r>
          </a:p>
          <a:p>
            <a:pPr lvl="1"/>
            <a:r>
              <a:rPr lang="fr-FR" dirty="0" smtClean="0"/>
              <a:t>centrales </a:t>
            </a:r>
            <a:r>
              <a:rPr lang="fr-FR" dirty="0"/>
              <a:t>au gaz (à convertir ou à construire) :</a:t>
            </a:r>
            <a:r>
              <a:rPr lang="fr-FR" dirty="0" smtClean="0"/>
              <a:t> </a:t>
            </a:r>
            <a:r>
              <a:rPr lang="fr-FR" dirty="0"/>
              <a:t>993 MW en 2030, </a:t>
            </a:r>
            <a:endParaRPr lang="fr-FR" dirty="0" smtClean="0"/>
          </a:p>
          <a:p>
            <a:pPr lvl="1"/>
            <a:r>
              <a:rPr lang="fr-FR" dirty="0"/>
              <a:t>é</a:t>
            </a:r>
            <a:r>
              <a:rPr lang="fr-FR" dirty="0" smtClean="0"/>
              <a:t>nergie </a:t>
            </a:r>
            <a:r>
              <a:rPr lang="fr-FR" dirty="0"/>
              <a:t>hydroélectrique </a:t>
            </a:r>
            <a:r>
              <a:rPr lang="fr-FR" dirty="0" smtClean="0"/>
              <a:t>: 381 </a:t>
            </a:r>
            <a:r>
              <a:rPr lang="fr-FR" dirty="0"/>
              <a:t>MW, </a:t>
            </a:r>
            <a:endParaRPr lang="fr-FR" dirty="0" smtClean="0"/>
          </a:p>
          <a:p>
            <a:pPr lvl="1"/>
            <a:r>
              <a:rPr lang="fr-FR" dirty="0" smtClean="0"/>
              <a:t>centrales </a:t>
            </a:r>
            <a:r>
              <a:rPr lang="fr-FR" dirty="0"/>
              <a:t>au charbon 385 MW, </a:t>
            </a:r>
            <a:endParaRPr lang="fr-FR" dirty="0" smtClean="0"/>
          </a:p>
          <a:p>
            <a:pPr lvl="1"/>
            <a:r>
              <a:rPr lang="fr-FR" dirty="0" smtClean="0"/>
              <a:t>365 </a:t>
            </a:r>
            <a:r>
              <a:rPr lang="fr-FR" dirty="0"/>
              <a:t>MW pour les énergies renouvelables</a:t>
            </a:r>
            <a:r>
              <a:rPr lang="fr-FR" dirty="0" smtClean="0"/>
              <a:t>.</a:t>
            </a:r>
            <a:endParaRPr lang="fr-FR" dirty="0"/>
          </a:p>
          <a:p>
            <a:r>
              <a:rPr lang="fr-FR" dirty="0" smtClean="0"/>
              <a:t>Hypothèse: </a:t>
            </a:r>
            <a:r>
              <a:rPr lang="fr-FR" dirty="0"/>
              <a:t>la phase de conversion au gaz des centrales sur fuel existantes (660 MW sur les 840 MW installés en 2019, comprenant le parc propre de Sénélec et les IPP) </a:t>
            </a:r>
            <a:r>
              <a:rPr lang="fr-FR" dirty="0" smtClean="0"/>
              <a:t>sera </a:t>
            </a:r>
            <a:r>
              <a:rPr lang="fr-FR" dirty="0"/>
              <a:t>effectuée entre 2025 et 2030. A cette date, le parc sur fuel totalisera les 180 MW prévus au </a:t>
            </a:r>
            <a:r>
              <a:rPr lang="fr-FR" dirty="0" smtClean="0"/>
              <a:t>PPI. Il restera </a:t>
            </a:r>
            <a:r>
              <a:rPr lang="fr-FR" dirty="0"/>
              <a:t>constant tout au long de la période d’étude. La consommation totale de fuel oil continuera cependant de croître du fait des utilisations industrielles.</a:t>
            </a:r>
          </a:p>
          <a:p>
            <a:endParaRPr lang="en-GB" dirty="0"/>
          </a:p>
        </p:txBody>
      </p:sp>
    </p:spTree>
    <p:extLst>
      <p:ext uri="{BB962C8B-B14F-4D97-AF65-F5344CB8AC3E}">
        <p14:creationId xmlns:p14="http://schemas.microsoft.com/office/powerpoint/2010/main" val="14467382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a:t>Mauritanie : Estimation de la consommation de la </a:t>
            </a:r>
            <a:r>
              <a:rPr lang="fr-FR" sz="2800" dirty="0" smtClean="0"/>
              <a:t>SNIM (mines de fer) </a:t>
            </a:r>
            <a:r>
              <a:rPr lang="fr-FR" sz="2800" dirty="0"/>
              <a:t>en 2018 (tonnes</a:t>
            </a:r>
            <a:r>
              <a:rPr lang="fr-FR" sz="2800" dirty="0" smtClean="0"/>
              <a:t>)</a:t>
            </a:r>
            <a:endParaRPr lang="en-GB" sz="2800" dirty="0"/>
          </a:p>
        </p:txBody>
      </p:sp>
      <p:pic>
        <p:nvPicPr>
          <p:cNvPr id="4" name="Espace réservé du contenu 3"/>
          <p:cNvPicPr>
            <a:picLocks noGrp="1" noChangeAspect="1"/>
          </p:cNvPicPr>
          <p:nvPr>
            <p:ph idx="1"/>
          </p:nvPr>
        </p:nvPicPr>
        <p:blipFill>
          <a:blip r:embed="rId2"/>
          <a:srcRect t="-44614" b="-44614"/>
          <a:stretch>
            <a:fillRect/>
          </a:stretch>
        </p:blipFill>
        <p:spPr/>
      </p:pic>
    </p:spTree>
    <p:extLst>
      <p:ext uri="{BB962C8B-B14F-4D97-AF65-F5344CB8AC3E}">
        <p14:creationId xmlns:p14="http://schemas.microsoft.com/office/powerpoint/2010/main" val="42081669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a:t>Guinée : Evolution de la production de bauxite, 2010-2019 (tonnes</a:t>
            </a:r>
            <a:r>
              <a:rPr lang="fr-FR" sz="2800" dirty="0" smtClean="0"/>
              <a:t>)</a:t>
            </a:r>
            <a:endParaRPr lang="en-GB" sz="2800" dirty="0"/>
          </a:p>
        </p:txBody>
      </p:sp>
      <p:pic>
        <p:nvPicPr>
          <p:cNvPr id="4" name="Espace réservé du contenu 3"/>
          <p:cNvPicPr>
            <a:picLocks noGrp="1" noChangeAspect="1"/>
          </p:cNvPicPr>
          <p:nvPr>
            <p:ph idx="1"/>
          </p:nvPr>
        </p:nvPicPr>
        <p:blipFill rotWithShape="1">
          <a:blip r:embed="rId2"/>
          <a:srcRect l="-9725" r="-11542"/>
          <a:stretch/>
        </p:blipFill>
        <p:spPr>
          <a:xfrm>
            <a:off x="1052513" y="1600200"/>
            <a:ext cx="7539037" cy="4071938"/>
          </a:xfrm>
        </p:spPr>
      </p:pic>
    </p:spTree>
    <p:extLst>
      <p:ext uri="{BB962C8B-B14F-4D97-AF65-F5344CB8AC3E}">
        <p14:creationId xmlns:p14="http://schemas.microsoft.com/office/powerpoint/2010/main" val="38276289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 </a:t>
            </a:r>
            <a:br>
              <a:rPr lang="fr-FR" dirty="0"/>
            </a:br>
            <a:r>
              <a:rPr lang="fr-FR" dirty="0"/>
              <a:t> </a:t>
            </a:r>
            <a:br>
              <a:rPr lang="fr-FR" dirty="0"/>
            </a:br>
            <a:r>
              <a:rPr lang="fr-FR" sz="2800" dirty="0"/>
              <a:t>Prévisions de consommation </a:t>
            </a:r>
            <a:r>
              <a:rPr lang="fr-FR" sz="2800" b="1" dirty="0"/>
              <a:t>par pays</a:t>
            </a:r>
            <a:r>
              <a:rPr lang="fr-FR" sz="2800" dirty="0"/>
              <a:t>, 2020-2045 (milliers tonnes) </a:t>
            </a:r>
            <a:endParaRPr lang="en-GB" sz="2800" dirty="0"/>
          </a:p>
        </p:txBody>
      </p:sp>
      <p:pic>
        <p:nvPicPr>
          <p:cNvPr id="4" name="Espace réservé du contenu 3"/>
          <p:cNvPicPr>
            <a:picLocks noGrp="1" noChangeAspect="1"/>
          </p:cNvPicPr>
          <p:nvPr>
            <p:ph idx="1"/>
          </p:nvPr>
        </p:nvPicPr>
        <p:blipFill>
          <a:blip r:embed="rId2"/>
          <a:srcRect t="-35025" b="-35025"/>
          <a:stretch>
            <a:fillRect/>
          </a:stretch>
        </p:blipFill>
        <p:spPr/>
      </p:pic>
    </p:spTree>
    <p:extLst>
      <p:ext uri="{BB962C8B-B14F-4D97-AF65-F5344CB8AC3E}">
        <p14:creationId xmlns:p14="http://schemas.microsoft.com/office/powerpoint/2010/main" val="30273898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a:t>Prévisions de consommation </a:t>
            </a:r>
            <a:r>
              <a:rPr lang="fr-FR" sz="2800" b="1" dirty="0"/>
              <a:t>par produits</a:t>
            </a:r>
            <a:r>
              <a:rPr lang="fr-FR" sz="2800" dirty="0"/>
              <a:t>, 2020-2045 (milliers tonnes) </a:t>
            </a:r>
            <a:endParaRPr lang="en-GB" sz="2800" dirty="0"/>
          </a:p>
        </p:txBody>
      </p:sp>
      <p:pic>
        <p:nvPicPr>
          <p:cNvPr id="4" name="Espace réservé du contenu 3"/>
          <p:cNvPicPr>
            <a:picLocks noGrp="1" noChangeAspect="1"/>
          </p:cNvPicPr>
          <p:nvPr>
            <p:ph idx="1"/>
          </p:nvPr>
        </p:nvPicPr>
        <p:blipFill>
          <a:blip r:embed="rId2"/>
          <a:srcRect t="-47253" b="-47253"/>
          <a:stretch>
            <a:fillRect/>
          </a:stretch>
        </p:blipFill>
        <p:spPr/>
      </p:pic>
    </p:spTree>
    <p:extLst>
      <p:ext uri="{BB962C8B-B14F-4D97-AF65-F5344CB8AC3E}">
        <p14:creationId xmlns:p14="http://schemas.microsoft.com/office/powerpoint/2010/main" val="116633894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a:t>Répartition de la production de la SAR et des importations dans la consommation nationale en 2019 (%</a:t>
            </a:r>
            <a:r>
              <a:rPr lang="fr-FR" sz="2800" dirty="0" smtClean="0"/>
              <a:t>)</a:t>
            </a:r>
            <a:endParaRPr lang="en-GB" sz="2800" dirty="0"/>
          </a:p>
        </p:txBody>
      </p:sp>
      <p:pic>
        <p:nvPicPr>
          <p:cNvPr id="4" name="Espace réservé du contenu 3"/>
          <p:cNvPicPr>
            <a:picLocks noGrp="1" noChangeAspect="1"/>
          </p:cNvPicPr>
          <p:nvPr>
            <p:ph idx="1"/>
          </p:nvPr>
        </p:nvPicPr>
        <p:blipFill>
          <a:blip r:embed="rId2"/>
          <a:srcRect l="-3977" r="-3977"/>
          <a:stretch>
            <a:fillRect/>
          </a:stretch>
        </p:blipFill>
        <p:spPr/>
      </p:pic>
    </p:spTree>
    <p:extLst>
      <p:ext uri="{BB962C8B-B14F-4D97-AF65-F5344CB8AC3E}">
        <p14:creationId xmlns:p14="http://schemas.microsoft.com/office/powerpoint/2010/main" val="27136255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t>Géographie des approvisionnements du Mali</a:t>
            </a:r>
            <a:endParaRPr lang="fr-FR" sz="2800" dirty="0"/>
          </a:p>
        </p:txBody>
      </p:sp>
      <p:pic>
        <p:nvPicPr>
          <p:cNvPr id="4" name="Espace réservé du contenu 3"/>
          <p:cNvPicPr>
            <a:picLocks noGrp="1" noChangeAspect="1"/>
          </p:cNvPicPr>
          <p:nvPr>
            <p:ph idx="1"/>
          </p:nvPr>
        </p:nvPicPr>
        <p:blipFill>
          <a:blip r:embed="rId2"/>
          <a:srcRect t="3327" b="3327"/>
          <a:stretch>
            <a:fillRect/>
          </a:stretch>
        </p:blipFill>
        <p:spPr/>
      </p:pic>
    </p:spTree>
    <p:extLst>
      <p:ext uri="{BB962C8B-B14F-4D97-AF65-F5344CB8AC3E}">
        <p14:creationId xmlns:p14="http://schemas.microsoft.com/office/powerpoint/2010/main" val="52237728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smtClean="0"/>
              <a:t>Répartition des </a:t>
            </a:r>
            <a:r>
              <a:rPr lang="fr-FR" sz="2400" dirty="0"/>
              <a:t>grands axes d’approvisionnement du </a:t>
            </a:r>
            <a:r>
              <a:rPr lang="fr-FR" sz="2400" dirty="0" smtClean="0"/>
              <a:t>Mali, </a:t>
            </a:r>
            <a:r>
              <a:rPr lang="fr-FR" sz="2400" dirty="0"/>
              <a:t>2004-2012 (%</a:t>
            </a:r>
            <a:r>
              <a:rPr lang="fr-FR" sz="2400" dirty="0" smtClean="0"/>
              <a:t>)</a:t>
            </a:r>
            <a:endParaRPr lang="en-GB" sz="2400" dirty="0"/>
          </a:p>
        </p:txBody>
      </p:sp>
      <p:pic>
        <p:nvPicPr>
          <p:cNvPr id="4" name="Espace réservé du contenu 3"/>
          <p:cNvPicPr>
            <a:picLocks noGrp="1" noChangeAspect="1"/>
          </p:cNvPicPr>
          <p:nvPr>
            <p:ph idx="1"/>
          </p:nvPr>
        </p:nvPicPr>
        <p:blipFill>
          <a:blip r:embed="rId2"/>
          <a:srcRect t="-759" b="-759"/>
          <a:stretch>
            <a:fillRect/>
          </a:stretch>
        </p:blipFill>
        <p:spPr/>
      </p:pic>
    </p:spTree>
    <p:extLst>
      <p:ext uri="{BB962C8B-B14F-4D97-AF65-F5344CB8AC3E}">
        <p14:creationId xmlns:p14="http://schemas.microsoft.com/office/powerpoint/2010/main" val="33519602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t>Afrique Occidentale</a:t>
            </a:r>
            <a:endParaRPr lang="fr-FR" sz="2800" dirty="0"/>
          </a:p>
        </p:txBody>
      </p:sp>
      <p:pic>
        <p:nvPicPr>
          <p:cNvPr id="10" name="Espace réservé du contenu 9"/>
          <p:cNvPicPr>
            <a:picLocks noGrp="1" noChangeAspect="1"/>
          </p:cNvPicPr>
          <p:nvPr>
            <p:ph idx="1"/>
          </p:nvPr>
        </p:nvPicPr>
        <p:blipFill>
          <a:blip r:embed="rId2"/>
          <a:srcRect l="-13610" r="-13610"/>
          <a:stretch>
            <a:fillRect/>
          </a:stretch>
        </p:blipFill>
        <p:spPr/>
      </p:pic>
    </p:spTree>
    <p:extLst>
      <p:ext uri="{BB962C8B-B14F-4D97-AF65-F5344CB8AC3E}">
        <p14:creationId xmlns:p14="http://schemas.microsoft.com/office/powerpoint/2010/main" val="23402971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a:t>Consommation </a:t>
            </a:r>
            <a:r>
              <a:rPr lang="fr-FR" sz="2800" dirty="0" smtClean="0"/>
              <a:t>de PP </a:t>
            </a:r>
            <a:r>
              <a:rPr lang="fr-FR" sz="2800" b="1" dirty="0" smtClean="0"/>
              <a:t>par </a:t>
            </a:r>
            <a:r>
              <a:rPr lang="fr-FR" sz="2800" b="1" dirty="0"/>
              <a:t>pays </a:t>
            </a:r>
            <a:r>
              <a:rPr lang="fr-FR" sz="2800" dirty="0"/>
              <a:t>en 2019 (milliers tonnes</a:t>
            </a:r>
            <a:r>
              <a:rPr lang="fr-FR" sz="2800" dirty="0" smtClean="0"/>
              <a:t>)</a:t>
            </a:r>
            <a:endParaRPr lang="en-GB" sz="2800" dirty="0"/>
          </a:p>
        </p:txBody>
      </p:sp>
      <p:pic>
        <p:nvPicPr>
          <p:cNvPr id="4" name="Espace réservé du contenu 3"/>
          <p:cNvPicPr>
            <a:picLocks noGrp="1" noChangeAspect="1"/>
          </p:cNvPicPr>
          <p:nvPr>
            <p:ph idx="1"/>
          </p:nvPr>
        </p:nvPicPr>
        <p:blipFill>
          <a:blip r:embed="rId2"/>
          <a:srcRect l="-5610" r="-5610"/>
          <a:stretch>
            <a:fillRect/>
          </a:stretch>
        </p:blipFill>
        <p:spPr/>
      </p:pic>
    </p:spTree>
    <p:extLst>
      <p:ext uri="{BB962C8B-B14F-4D97-AF65-F5344CB8AC3E}">
        <p14:creationId xmlns:p14="http://schemas.microsoft.com/office/powerpoint/2010/main" val="14445817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a:t>Répartition de la consommation </a:t>
            </a:r>
            <a:r>
              <a:rPr lang="fr-FR" sz="2800" b="1" dirty="0"/>
              <a:t>par produits </a:t>
            </a:r>
            <a:r>
              <a:rPr lang="fr-FR" sz="2800" dirty="0"/>
              <a:t>en 2019 </a:t>
            </a:r>
            <a:endParaRPr lang="en-GB" sz="2800" dirty="0"/>
          </a:p>
        </p:txBody>
      </p:sp>
      <p:pic>
        <p:nvPicPr>
          <p:cNvPr id="4" name="Espace réservé du contenu 3"/>
          <p:cNvPicPr>
            <a:picLocks noGrp="1" noChangeAspect="1"/>
          </p:cNvPicPr>
          <p:nvPr>
            <p:ph idx="1"/>
          </p:nvPr>
        </p:nvPicPr>
        <p:blipFill>
          <a:blip r:embed="rId2"/>
          <a:srcRect l="-9026" r="-9026"/>
          <a:stretch>
            <a:fillRect/>
          </a:stretch>
        </p:blipFill>
        <p:spPr/>
      </p:pic>
    </p:spTree>
    <p:extLst>
      <p:ext uri="{BB962C8B-B14F-4D97-AF65-F5344CB8AC3E}">
        <p14:creationId xmlns:p14="http://schemas.microsoft.com/office/powerpoint/2010/main" val="21107782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t>Les facteurs du développement de la consommation</a:t>
            </a:r>
            <a:endParaRPr lang="fr-FR" sz="2800" dirty="0"/>
          </a:p>
        </p:txBody>
      </p:sp>
      <p:sp>
        <p:nvSpPr>
          <p:cNvPr id="3" name="Espace réservé du contenu 2"/>
          <p:cNvSpPr>
            <a:spLocks noGrp="1"/>
          </p:cNvSpPr>
          <p:nvPr>
            <p:ph idx="1"/>
          </p:nvPr>
        </p:nvSpPr>
        <p:spPr/>
        <p:txBody>
          <a:bodyPr>
            <a:normAutofit fontScale="85000" lnSpcReduction="10000"/>
          </a:bodyPr>
          <a:lstStyle/>
          <a:p>
            <a:r>
              <a:rPr lang="fr-FR" dirty="0" smtClean="0"/>
              <a:t>Pour la </a:t>
            </a:r>
            <a:r>
              <a:rPr lang="fr-FR" b="1" dirty="0" smtClean="0"/>
              <a:t>production électrique </a:t>
            </a:r>
            <a:r>
              <a:rPr lang="fr-FR" dirty="0" smtClean="0"/>
              <a:t>et </a:t>
            </a:r>
            <a:r>
              <a:rPr lang="fr-FR" dirty="0"/>
              <a:t>le </a:t>
            </a:r>
            <a:r>
              <a:rPr lang="fr-FR" b="1" dirty="0"/>
              <a:t>butane</a:t>
            </a:r>
            <a:r>
              <a:rPr lang="fr-FR" dirty="0"/>
              <a:t>, ce sont les ménages (et, dans une moindre mesure, les entreprises et les activités de services) qui tirent la consommation. En Afrique sub-saharienne, les taux d’électrification des zones urbaines sont considérablement supérieurs à ceux des zones rurales.</a:t>
            </a:r>
          </a:p>
          <a:p>
            <a:r>
              <a:rPr lang="fr-FR" dirty="0"/>
              <a:t>Pour </a:t>
            </a:r>
            <a:r>
              <a:rPr lang="fr-FR" b="1" dirty="0"/>
              <a:t>l’essence</a:t>
            </a:r>
            <a:r>
              <a:rPr lang="fr-FR" dirty="0"/>
              <a:t> et le </a:t>
            </a:r>
            <a:r>
              <a:rPr lang="fr-FR" b="1" dirty="0"/>
              <a:t>diesel / gas oil</a:t>
            </a:r>
            <a:r>
              <a:rPr lang="fr-FR" dirty="0"/>
              <a:t>, les transports représente une part prépondérante de la demande – la totalité pour ce qui est de l’essence. En Afrique sub-saharienne la très grande majorité du parc automobile et de la circulation est concentrée dans un petit nombre de métropoles, parfois dans la seule </a:t>
            </a:r>
            <a:r>
              <a:rPr lang="fr-FR" dirty="0" smtClean="0"/>
              <a:t>capitale. Le solde provient des centrales électriques et de la grosse industries (mines)</a:t>
            </a:r>
          </a:p>
          <a:p>
            <a:r>
              <a:rPr lang="fr-FR" b="1" dirty="0" smtClean="0"/>
              <a:t>Fuel lourd</a:t>
            </a:r>
            <a:r>
              <a:rPr lang="fr-FR" dirty="0" smtClean="0"/>
              <a:t>: Production électrique et grosse industrie</a:t>
            </a:r>
            <a:endParaRPr lang="fr-FR" dirty="0"/>
          </a:p>
          <a:p>
            <a:endParaRPr lang="en-GB" dirty="0"/>
          </a:p>
        </p:txBody>
      </p:sp>
    </p:spTree>
    <p:extLst>
      <p:ext uri="{BB962C8B-B14F-4D97-AF65-F5344CB8AC3E}">
        <p14:creationId xmlns:p14="http://schemas.microsoft.com/office/powerpoint/2010/main" val="24893838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a:t>Répartition de la population par pays en 2020 </a:t>
            </a:r>
            <a:endParaRPr lang="en-GB" sz="2800" dirty="0"/>
          </a:p>
        </p:txBody>
      </p:sp>
      <p:sp>
        <p:nvSpPr>
          <p:cNvPr id="3" name="Espace réservé du contenu 2"/>
          <p:cNvSpPr>
            <a:spLocks noGrp="1"/>
          </p:cNvSpPr>
          <p:nvPr>
            <p:ph idx="1"/>
          </p:nvPr>
        </p:nvSpPr>
        <p:spPr/>
        <p:txBody>
          <a:bodyPr/>
          <a:lstStyle/>
          <a:p>
            <a:pPr algn="ctr"/>
            <a:endParaRPr lang="en-GB" dirty="0" smtClean="0"/>
          </a:p>
          <a:p>
            <a:pPr algn="ctr"/>
            <a:endParaRPr lang="en-GB" dirty="0"/>
          </a:p>
        </p:txBody>
      </p:sp>
      <p:pic>
        <p:nvPicPr>
          <p:cNvPr id="4" name="Image 3"/>
          <p:cNvPicPr>
            <a:picLocks noChangeAspect="1"/>
          </p:cNvPicPr>
          <p:nvPr/>
        </p:nvPicPr>
        <p:blipFill>
          <a:blip r:embed="rId2"/>
          <a:stretch>
            <a:fillRect/>
          </a:stretch>
        </p:blipFill>
        <p:spPr>
          <a:xfrm>
            <a:off x="958851" y="1747157"/>
            <a:ext cx="7632700" cy="4584700"/>
          </a:xfrm>
          <a:prstGeom prst="rect">
            <a:avLst/>
          </a:prstGeom>
        </p:spPr>
      </p:pic>
    </p:spTree>
    <p:extLst>
      <p:ext uri="{BB962C8B-B14F-4D97-AF65-F5344CB8AC3E}">
        <p14:creationId xmlns:p14="http://schemas.microsoft.com/office/powerpoint/2010/main" val="23215274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lstStyle/>
          <a:p>
            <a:r>
              <a:rPr lang="fr-FR" sz="2800" dirty="0" smtClean="0"/>
              <a:t>Croissance démographique: la part grandissante du développement urbain</a:t>
            </a:r>
            <a:endParaRPr lang="fr-FR" sz="2800" dirty="0"/>
          </a:p>
        </p:txBody>
      </p:sp>
      <p:sp>
        <p:nvSpPr>
          <p:cNvPr id="5" name="Espace réservé du contenu 4"/>
          <p:cNvSpPr>
            <a:spLocks noGrp="1"/>
          </p:cNvSpPr>
          <p:nvPr>
            <p:ph idx="1"/>
          </p:nvPr>
        </p:nvSpPr>
        <p:spPr/>
        <p:txBody>
          <a:bodyPr/>
          <a:lstStyle/>
          <a:p>
            <a:pPr marL="0" indent="0" algn="ctr">
              <a:buNone/>
            </a:pPr>
            <a:endParaRPr lang="en-GB" dirty="0" smtClean="0"/>
          </a:p>
          <a:p>
            <a:pPr marL="0" indent="0" algn="ctr">
              <a:buNone/>
            </a:pPr>
            <a:endParaRPr lang="en-GB" dirty="0"/>
          </a:p>
          <a:p>
            <a:pPr marL="0" indent="0" algn="ctr">
              <a:buNone/>
            </a:pPr>
            <a:endParaRPr lang="en-GB" dirty="0"/>
          </a:p>
        </p:txBody>
      </p:sp>
      <p:pic>
        <p:nvPicPr>
          <p:cNvPr id="12" name="Image 11"/>
          <p:cNvPicPr>
            <a:picLocks noChangeAspect="1"/>
          </p:cNvPicPr>
          <p:nvPr/>
        </p:nvPicPr>
        <p:blipFill>
          <a:blip r:embed="rId2"/>
          <a:stretch>
            <a:fillRect/>
          </a:stretch>
        </p:blipFill>
        <p:spPr>
          <a:xfrm>
            <a:off x="846061" y="1600201"/>
            <a:ext cx="7632700" cy="4584700"/>
          </a:xfrm>
          <a:prstGeom prst="rect">
            <a:avLst/>
          </a:prstGeom>
        </p:spPr>
      </p:pic>
    </p:spTree>
    <p:extLst>
      <p:ext uri="{BB962C8B-B14F-4D97-AF65-F5344CB8AC3E}">
        <p14:creationId xmlns:p14="http://schemas.microsoft.com/office/powerpoint/2010/main" val="5512522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49275" y="244253"/>
            <a:ext cx="8042276" cy="1336956"/>
          </a:xfrm>
        </p:spPr>
        <p:txBody>
          <a:bodyPr/>
          <a:lstStyle/>
          <a:p>
            <a:r>
              <a:rPr lang="fr-FR" sz="2800" dirty="0" smtClean="0"/>
              <a:t>Corrélation entre consommation de PP par habitant (kg/</a:t>
            </a:r>
            <a:r>
              <a:rPr lang="fr-FR" sz="2800" dirty="0" err="1" smtClean="0"/>
              <a:t>hab</a:t>
            </a:r>
            <a:r>
              <a:rPr lang="fr-FR" sz="2800" dirty="0" smtClean="0"/>
              <a:t>, à gauche) et PIB ($/</a:t>
            </a:r>
            <a:r>
              <a:rPr lang="fr-FR" sz="2800" dirty="0" err="1" smtClean="0"/>
              <a:t>hab</a:t>
            </a:r>
            <a:r>
              <a:rPr lang="fr-FR" sz="2800" dirty="0" smtClean="0"/>
              <a:t>, à droite) </a:t>
            </a:r>
            <a:endParaRPr lang="fr-FR" sz="2800" dirty="0"/>
          </a:p>
        </p:txBody>
      </p:sp>
      <p:sp>
        <p:nvSpPr>
          <p:cNvPr id="5" name="Espace réservé du contenu 4"/>
          <p:cNvSpPr>
            <a:spLocks noGrp="1"/>
          </p:cNvSpPr>
          <p:nvPr>
            <p:ph sz="half" idx="1"/>
          </p:nvPr>
        </p:nvSpPr>
        <p:spPr/>
        <p:txBody>
          <a:bodyPr/>
          <a:lstStyle/>
          <a:p>
            <a:pPr marL="0" indent="0" algn="ctr">
              <a:buNone/>
            </a:pPr>
            <a:endParaRPr lang="en-GB" dirty="0" smtClean="0"/>
          </a:p>
          <a:p>
            <a:pPr marL="0" indent="0" algn="ctr">
              <a:buNone/>
            </a:pPr>
            <a:endParaRPr lang="en-GB" dirty="0"/>
          </a:p>
        </p:txBody>
      </p:sp>
      <p:pic>
        <p:nvPicPr>
          <p:cNvPr id="7" name="Espace réservé du contenu 6"/>
          <p:cNvPicPr>
            <a:picLocks noGrp="1" noChangeAspect="1"/>
          </p:cNvPicPr>
          <p:nvPr>
            <p:ph sz="half" idx="2"/>
          </p:nvPr>
        </p:nvPicPr>
        <p:blipFill>
          <a:blip r:embed="rId2"/>
          <a:srcRect t="-40374" b="-40374"/>
          <a:stretch>
            <a:fillRect/>
          </a:stretch>
        </p:blipFill>
        <p:spPr>
          <a:xfrm>
            <a:off x="674976" y="1757439"/>
            <a:ext cx="3840480" cy="4343400"/>
          </a:xfrm>
        </p:spPr>
      </p:pic>
      <p:graphicFrame>
        <p:nvGraphicFramePr>
          <p:cNvPr id="8" name="Graphique 7"/>
          <p:cNvGraphicFramePr/>
          <p:nvPr>
            <p:extLst>
              <p:ext uri="{D42A27DB-BD31-4B8C-83A1-F6EECF244321}">
                <p14:modId xmlns:p14="http://schemas.microsoft.com/office/powerpoint/2010/main" val="1745758887"/>
              </p:ext>
            </p:extLst>
          </p:nvPr>
        </p:nvGraphicFramePr>
        <p:xfrm>
          <a:off x="4862286" y="2080381"/>
          <a:ext cx="3821974" cy="38632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6280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smtClean="0"/>
              <a:t>Evolution historique de la consommation de GPL dans un panel de pays d’Afrique Sub-saharienne </a:t>
            </a:r>
            <a:endParaRPr lang="en-GB" sz="2400" dirty="0"/>
          </a:p>
        </p:txBody>
      </p:sp>
      <p:pic>
        <p:nvPicPr>
          <p:cNvPr id="4" name="Espace réservé du contenu 3"/>
          <p:cNvPicPr>
            <a:picLocks noGrp="1" noChangeAspect="1"/>
          </p:cNvPicPr>
          <p:nvPr>
            <p:ph idx="1"/>
          </p:nvPr>
        </p:nvPicPr>
        <p:blipFill>
          <a:blip r:embed="rId2"/>
          <a:srcRect t="-21498" b="-21498"/>
          <a:stretch>
            <a:fillRect/>
          </a:stretch>
        </p:blipFill>
        <p:spPr/>
      </p:pic>
    </p:spTree>
    <p:extLst>
      <p:ext uri="{BB962C8B-B14F-4D97-AF65-F5344CB8AC3E}">
        <p14:creationId xmlns:p14="http://schemas.microsoft.com/office/powerpoint/2010/main" val="35737081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 par défaut">
  <a:themeElements>
    <a:clrScheme name="Bris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is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is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Thème par défaut.thmx</Template>
  <TotalTime>915</TotalTime>
  <Words>386</Words>
  <Application>Microsoft Macintosh PowerPoint</Application>
  <PresentationFormat>Présentation à l'écran (4:3)</PresentationFormat>
  <Paragraphs>32</Paragraphs>
  <Slides>17</Slides>
  <Notes>0</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Thème par défaut</vt:lpstr>
      <vt:lpstr>La demande de produits pétroliers en Afrique de l’Ouest</vt:lpstr>
      <vt:lpstr>Afrique Occidentale</vt:lpstr>
      <vt:lpstr>Consommation de PP par pays en 2019 (milliers tonnes)</vt:lpstr>
      <vt:lpstr>Répartition de la consommation par produits en 2019 </vt:lpstr>
      <vt:lpstr>Les facteurs du développement de la consommation</vt:lpstr>
      <vt:lpstr>Répartition de la population par pays en 2020 </vt:lpstr>
      <vt:lpstr>Croissance démographique: la part grandissante du développement urbain</vt:lpstr>
      <vt:lpstr>Corrélation entre consommation de PP par habitant (kg/hab, à gauche) et PIB ($/hab, à droite) </vt:lpstr>
      <vt:lpstr>Evolution historique de la consommation de GPL dans un panel de pays d’Afrique Sub-saharienne </vt:lpstr>
      <vt:lpstr>Sénégal: la problématique du fuel lourd face au gaz naturel</vt:lpstr>
      <vt:lpstr>Mauritanie : Estimation de la consommation de la SNIM (mines de fer) en 2018 (tonnes)</vt:lpstr>
      <vt:lpstr>Guinée : Evolution de la production de bauxite, 2010-2019 (tonnes)</vt:lpstr>
      <vt:lpstr>    Prévisions de consommation par pays, 2020-2045 (milliers tonnes) </vt:lpstr>
      <vt:lpstr>Prévisions de consommation par produits, 2020-2045 (milliers tonnes) </vt:lpstr>
      <vt:lpstr>Répartition de la production de la SAR et des importations dans la consommation nationale en 2019 (%)</vt:lpstr>
      <vt:lpstr>Géographie des approvisionnements du Mali</vt:lpstr>
      <vt:lpstr>Répartition des grands axes d’approvisionnement du Mali, 2004-2012 (%)</vt:lpstr>
    </vt:vector>
  </TitlesOfParts>
  <Company>Henri Beaussant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demande de produits pétroliers en Afrique de l’Ouest</dc:title>
  <dc:creator>Henri Beaussant</dc:creator>
  <cp:lastModifiedBy>Henri Beaussant</cp:lastModifiedBy>
  <cp:revision>18</cp:revision>
  <dcterms:created xsi:type="dcterms:W3CDTF">2020-11-27T23:07:23Z</dcterms:created>
  <dcterms:modified xsi:type="dcterms:W3CDTF">2020-11-28T15:51:32Z</dcterms:modified>
</cp:coreProperties>
</file>