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91" r:id="rId5"/>
    <p:sldId id="292" r:id="rId6"/>
    <p:sldId id="293" r:id="rId7"/>
    <p:sldId id="282" r:id="rId8"/>
    <p:sldId id="294" r:id="rId9"/>
    <p:sldId id="295" r:id="rId10"/>
    <p:sldId id="260" r:id="rId11"/>
    <p:sldId id="298" r:id="rId12"/>
    <p:sldId id="297" r:id="rId13"/>
    <p:sldId id="300" r:id="rId14"/>
    <p:sldId id="296" r:id="rId15"/>
    <p:sldId id="289" r:id="rId16"/>
    <p:sldId id="299" r:id="rId17"/>
    <p:sldId id="301" r:id="rId18"/>
    <p:sldId id="26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C3FD5B-10AE-472E-AB38-4BA1FB182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SN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04BA962-3F7F-4149-A7B6-AF2EE508A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S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33A4494-99D5-4A9E-9AD5-D669ACEB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DFAF-5B01-497A-B294-7202B96DDA6A}" type="datetimeFigureOut">
              <a:rPr lang="fr-SN" smtClean="0"/>
              <a:t>28/11/2020</a:t>
            </a:fld>
            <a:endParaRPr lang="fr-S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026E443-7E20-4079-A954-F108FAFF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824276E-21CE-4CE5-8B25-6F0F33E3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070F-3815-463E-A7F0-D574EE4B7E23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11264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257414-0383-4764-84E6-9B4C5490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SN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BB09788-1294-4482-9E3D-449FCD109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S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18FA6B8-2A2B-40A2-B58A-797F1267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DFAF-5B01-497A-B294-7202B96DDA6A}" type="datetimeFigureOut">
              <a:rPr lang="fr-SN" smtClean="0"/>
              <a:t>28/11/2020</a:t>
            </a:fld>
            <a:endParaRPr lang="fr-S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C4DDF13-915D-467F-B4DF-674FEAF3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6794C01-308D-486C-AB0C-46CDC859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070F-3815-463E-A7F0-D574EE4B7E23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263249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FD831421-439E-44E9-BD4C-0CB1A2F5B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SN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8243FAF-3B03-4926-896B-6B82A51C6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S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126BFEE-C5E4-4569-8227-E4BD12A2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DFAF-5B01-497A-B294-7202B96DDA6A}" type="datetimeFigureOut">
              <a:rPr lang="fr-SN" smtClean="0"/>
              <a:t>28/11/2020</a:t>
            </a:fld>
            <a:endParaRPr lang="fr-S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0E73D9-80A5-4196-9389-7A84AB99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3B6EF83-8C38-4F3F-9848-E5E525D5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070F-3815-463E-A7F0-D574EE4B7E23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426546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30E869-FB69-4DAB-99CF-C343362C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SN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F0573C4-7E6E-4369-A6C9-1D6AAE547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S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309F570-D734-4F37-B19F-FF67E910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DFAF-5B01-497A-B294-7202B96DDA6A}" type="datetimeFigureOut">
              <a:rPr lang="fr-SN" smtClean="0"/>
              <a:t>28/11/2020</a:t>
            </a:fld>
            <a:endParaRPr lang="fr-S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8588C2A-A8FA-4ED7-915E-596BC06CF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A4981F2-E9EE-4CBF-8A5F-49A9E568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070F-3815-463E-A7F0-D574EE4B7E23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331881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1EAAEA-FAD8-44EA-B2F6-5C03D518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S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9658851-D6A1-4527-A106-F99A5E7C8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A595CF7-3820-4160-96E1-4DD4C13A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DFAF-5B01-497A-B294-7202B96DDA6A}" type="datetimeFigureOut">
              <a:rPr lang="fr-SN" smtClean="0"/>
              <a:t>28/11/2020</a:t>
            </a:fld>
            <a:endParaRPr lang="fr-S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B054641-93EF-4FF0-9ACD-4AF26761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E473609-DA02-4F1A-8EEB-B7306A4A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070F-3815-463E-A7F0-D574EE4B7E23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129965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5EC0981-356A-441D-8ACF-5F8124EF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SN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FFF672D-240F-478D-B0DB-A71C9F790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SN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78D59E5-2FB1-4176-93ED-427F92F20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SN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E950FAD-E469-4D42-9DA7-866F4D80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DFAF-5B01-497A-B294-7202B96DDA6A}" type="datetimeFigureOut">
              <a:rPr lang="fr-SN" smtClean="0"/>
              <a:t>28/11/2020</a:t>
            </a:fld>
            <a:endParaRPr lang="fr-SN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DD0AED5-5BF9-4956-9B53-B15A2244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1A9EDC5-C5A9-426C-ABB6-E98FC2A1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070F-3815-463E-A7F0-D574EE4B7E23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183133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8B821FF-2AB3-4FE4-BBB6-820497D5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S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12BB5E5-548C-4615-83D1-3607C5694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E04326B-9A76-4FD7-BA60-A0B1FA92F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SN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85DDCE7-32FB-4C5D-977F-2C93482F3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B0E6B00-918C-4B4C-B387-8B72980B6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SN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5F83C45C-64CE-48EA-AFD0-A8762D48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DFAF-5B01-497A-B294-7202B96DDA6A}" type="datetimeFigureOut">
              <a:rPr lang="fr-SN" smtClean="0"/>
              <a:t>28/11/2020</a:t>
            </a:fld>
            <a:endParaRPr lang="fr-SN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E22B4AB-E27F-4ED4-BC07-4FE88BE9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DABB7C76-6E2B-4C1B-AD67-B5698B62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070F-3815-463E-A7F0-D574EE4B7E23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287924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F21F77-77FD-425A-8ACC-DEC04CEED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SN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5BC206D-35BF-45B3-AF76-A76F87FF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DFAF-5B01-497A-B294-7202B96DDA6A}" type="datetimeFigureOut">
              <a:rPr lang="fr-SN" smtClean="0"/>
              <a:t>28/11/2020</a:t>
            </a:fld>
            <a:endParaRPr lang="fr-SN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BE4CE0F-FBCB-4E57-85CF-C61EF9AB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EED72C3-1EDF-4AFE-8FC9-F7724365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070F-3815-463E-A7F0-D574EE4B7E23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301877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C82E970-B6E0-4475-8998-255FF146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DFAF-5B01-497A-B294-7202B96DDA6A}" type="datetimeFigureOut">
              <a:rPr lang="fr-SN" smtClean="0"/>
              <a:t>28/11/2020</a:t>
            </a:fld>
            <a:endParaRPr lang="fr-SN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04874010-3B77-46E1-86E5-CBB864AF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EB3501F-1D3F-4CDB-BCEA-D2331175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070F-3815-463E-A7F0-D574EE4B7E23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114552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D25EE2-40D9-40E5-89F1-C33AD49D8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SN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832E611-4684-4C44-8F9D-FACCBAF3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S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C8A81D5-8598-4B97-9CA9-192CF3465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1A83B3E-2B39-4FBC-97E7-B5DBDDD90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DFAF-5B01-497A-B294-7202B96DDA6A}" type="datetimeFigureOut">
              <a:rPr lang="fr-SN" smtClean="0"/>
              <a:t>28/11/2020</a:t>
            </a:fld>
            <a:endParaRPr lang="fr-SN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4417C71-24F3-4D30-A094-A9301807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378E27E-B73C-4DBF-9C25-BFF6FDD2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070F-3815-463E-A7F0-D574EE4B7E23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394034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D847C11-E80C-43F8-B038-41BB6ABB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SN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B364EEA-E4AD-4589-B76A-EB86A5D3B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S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9F445BF-A051-46AB-9D2F-EC46E7408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AD005E3-4707-447D-94AF-A04BF5AAF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DFAF-5B01-497A-B294-7202B96DDA6A}" type="datetimeFigureOut">
              <a:rPr lang="fr-SN" smtClean="0"/>
              <a:t>28/11/2020</a:t>
            </a:fld>
            <a:endParaRPr lang="fr-SN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F85E65E-7B1B-4DC0-9E6D-2C495829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SN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C8A5A49-7CC6-4EC0-993E-EB0D3A357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070F-3815-463E-A7F0-D574EE4B7E23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277488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C36E2F40-3543-448F-950A-0DEAAE62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S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9E110EB-5619-4261-8865-93AD3B7C0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S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5E88A19-48AC-42B4-BB1F-72B356D8B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DFAF-5B01-497A-B294-7202B96DDA6A}" type="datetimeFigureOut">
              <a:rPr lang="fr-SN" smtClean="0"/>
              <a:t>28/11/2020</a:t>
            </a:fld>
            <a:endParaRPr lang="fr-S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C6A39AB-865D-41E0-91B8-BD550C7A3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S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325A447-44C1-4FF8-B2D4-AFC02454E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070F-3815-463E-A7F0-D574EE4B7E23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83167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38B8B8F1-396F-4DB6-A623-342F585D0945}"/>
              </a:ext>
            </a:extLst>
          </p:cNvPr>
          <p:cNvSpPr txBox="1"/>
          <p:nvPr/>
        </p:nvSpPr>
        <p:spPr>
          <a:xfrm>
            <a:off x="4594744" y="5059363"/>
            <a:ext cx="300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SN" sz="1400" dirty="0">
                <a:solidFill>
                  <a:schemeClr val="bg1"/>
                </a:solidFill>
              </a:rPr>
              <a:t>par </a:t>
            </a:r>
            <a:r>
              <a:rPr lang="fr-SN" sz="1400" dirty="0" err="1">
                <a:solidFill>
                  <a:schemeClr val="bg1"/>
                </a:solidFill>
              </a:rPr>
              <a:t>Fary</a:t>
            </a:r>
            <a:r>
              <a:rPr lang="fr-SN" sz="1400" dirty="0">
                <a:solidFill>
                  <a:schemeClr val="bg1"/>
                </a:solidFill>
              </a:rPr>
              <a:t> Ndao - Ingénieur géologue</a:t>
            </a:r>
          </a:p>
          <a:p>
            <a:pPr algn="ctr"/>
            <a:r>
              <a:rPr lang="fr-SN" sz="1400" dirty="0">
                <a:solidFill>
                  <a:schemeClr val="bg1"/>
                </a:solidFill>
              </a:rPr>
              <a:t>Membre de l’ASDEA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91B7EF2-8FB6-4A35-95EF-992CA746DEBC}"/>
              </a:ext>
            </a:extLst>
          </p:cNvPr>
          <p:cNvSpPr txBox="1"/>
          <p:nvPr/>
        </p:nvSpPr>
        <p:spPr>
          <a:xfrm>
            <a:off x="1252328" y="1929081"/>
            <a:ext cx="96873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/>
                </a:solidFill>
              </a:rPr>
              <a:t>Impact </a:t>
            </a:r>
            <a:r>
              <a:rPr lang="fr-FR" sz="3800" b="1" dirty="0" smtClean="0">
                <a:solidFill>
                  <a:schemeClr val="bg1"/>
                </a:solidFill>
              </a:rPr>
              <a:t>économique du </a:t>
            </a:r>
            <a:r>
              <a:rPr lang="fr-FR" sz="3800" b="1" dirty="0">
                <a:solidFill>
                  <a:schemeClr val="bg1"/>
                </a:solidFill>
              </a:rPr>
              <a:t>développement des projets pétroliers et gaziers au </a:t>
            </a:r>
            <a:r>
              <a:rPr lang="fr-FR" sz="3800" b="1" dirty="0" smtClean="0">
                <a:solidFill>
                  <a:schemeClr val="bg1"/>
                </a:solidFill>
              </a:rPr>
              <a:t>Sénégal</a:t>
            </a:r>
            <a:endParaRPr lang="fr-FR" sz="3800" b="1" dirty="0">
              <a:solidFill>
                <a:schemeClr val="bg1"/>
              </a:solidFill>
            </a:endParaRPr>
          </a:p>
          <a:p>
            <a:pPr algn="ctr"/>
            <a:r>
              <a:rPr lang="fr-FR" sz="2500" b="1" dirty="0" smtClean="0">
                <a:solidFill>
                  <a:schemeClr val="bg1"/>
                </a:solidFill>
              </a:rPr>
              <a:t>28 novembre 2020 </a:t>
            </a:r>
            <a:r>
              <a:rPr lang="fr-FR" sz="3800" b="1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293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E2BD5B8-0903-4834-A4E2-517AA2CB3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529" y="524172"/>
            <a:ext cx="8345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romanUcPeriod" startAt="2"/>
              <a:defRPr/>
            </a:pPr>
            <a:r>
              <a:rPr lang="fr-FR" sz="2800" dirty="0">
                <a:solidFill>
                  <a:srgbClr val="FFFF00"/>
                </a:solidFill>
              </a:rPr>
              <a:t>Impacts et risques  économiques à moyen </a:t>
            </a:r>
            <a:r>
              <a:rPr lang="fr-FR" sz="2800" dirty="0" smtClean="0">
                <a:solidFill>
                  <a:srgbClr val="FFFF00"/>
                </a:solidFill>
              </a:rPr>
              <a:t>terme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47CC64-6CE8-487F-BEEE-5D8AE982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472" y="1242589"/>
            <a:ext cx="98431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A. </a:t>
            </a:r>
            <a:r>
              <a:rPr lang="fr-FR" altLang="fr-FR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Impact macroéconomique des projets GTA et </a:t>
            </a:r>
            <a:r>
              <a:rPr lang="fr-FR" altLang="fr-FR" sz="3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Sangomar</a:t>
            </a:r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F5AD37-11E8-4ABF-90E1-891DD8D8AB7F}"/>
              </a:ext>
            </a:extLst>
          </p:cNvPr>
          <p:cNvSpPr/>
          <p:nvPr/>
        </p:nvSpPr>
        <p:spPr>
          <a:xfrm>
            <a:off x="0" y="6457890"/>
            <a:ext cx="1000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SN" sz="1000" dirty="0" err="1">
                <a:solidFill>
                  <a:srgbClr val="FFFF00"/>
                </a:solidFill>
              </a:rPr>
              <a:t>F.Ndao</a:t>
            </a:r>
            <a:r>
              <a:rPr lang="fr-SN" sz="1000" dirty="0">
                <a:solidFill>
                  <a:srgbClr val="FFFF00"/>
                </a:solidFill>
              </a:rPr>
              <a:t> - ASDEA</a:t>
            </a:r>
            <a:br>
              <a:rPr lang="fr-SN" sz="1000" dirty="0">
                <a:solidFill>
                  <a:srgbClr val="FFFF00"/>
                </a:solidFill>
              </a:rPr>
            </a:br>
            <a:r>
              <a:rPr lang="fr-SN" sz="1000" dirty="0" smtClean="0">
                <a:solidFill>
                  <a:srgbClr val="FFFF00"/>
                </a:solidFill>
              </a:rPr>
              <a:t>19 mai 2020</a:t>
            </a:r>
            <a:endParaRPr lang="fr-SN" sz="1000" dirty="0">
              <a:solidFill>
                <a:srgbClr val="FFFF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754" y="1856541"/>
            <a:ext cx="9053136" cy="460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E2BD5B8-0903-4834-A4E2-517AA2CB3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529" y="524172"/>
            <a:ext cx="8345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romanUcPeriod" startAt="2"/>
              <a:defRPr/>
            </a:pPr>
            <a:r>
              <a:rPr lang="fr-FR" sz="2800" dirty="0">
                <a:solidFill>
                  <a:srgbClr val="FFFF00"/>
                </a:solidFill>
              </a:rPr>
              <a:t>Impacts et risques  économiques à moyen </a:t>
            </a:r>
            <a:r>
              <a:rPr lang="fr-FR" sz="2800" dirty="0" smtClean="0">
                <a:solidFill>
                  <a:srgbClr val="FFFF00"/>
                </a:solidFill>
              </a:rPr>
              <a:t>terme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47CC64-6CE8-487F-BEEE-5D8AE982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472" y="1242589"/>
            <a:ext cx="98431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buAutoNum type="alphaUcPeriod"/>
            </a:pPr>
            <a:r>
              <a:rPr lang="fr-FR" altLang="fr-FR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Impact macroéconomique des projets GTA et </a:t>
            </a:r>
            <a:r>
              <a:rPr lang="fr-FR" altLang="fr-FR" sz="3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Sangomar</a:t>
            </a:r>
            <a:endParaRPr lang="fr-FR" sz="3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F5AD37-11E8-4ABF-90E1-891DD8D8AB7F}"/>
              </a:ext>
            </a:extLst>
          </p:cNvPr>
          <p:cNvSpPr/>
          <p:nvPr/>
        </p:nvSpPr>
        <p:spPr>
          <a:xfrm>
            <a:off x="0" y="6457890"/>
            <a:ext cx="1000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SN" sz="1000" dirty="0" err="1">
                <a:solidFill>
                  <a:srgbClr val="FFFF00"/>
                </a:solidFill>
              </a:rPr>
              <a:t>F.Ndao</a:t>
            </a:r>
            <a:r>
              <a:rPr lang="fr-SN" sz="1000" dirty="0">
                <a:solidFill>
                  <a:srgbClr val="FFFF00"/>
                </a:solidFill>
              </a:rPr>
              <a:t> - ASDEA</a:t>
            </a:r>
            <a:br>
              <a:rPr lang="fr-SN" sz="1000" dirty="0">
                <a:solidFill>
                  <a:srgbClr val="FFFF00"/>
                </a:solidFill>
              </a:rPr>
            </a:br>
            <a:r>
              <a:rPr lang="fr-SN" sz="1000" dirty="0" smtClean="0">
                <a:solidFill>
                  <a:srgbClr val="FFFF00"/>
                </a:solidFill>
              </a:rPr>
              <a:t>19 mai 2020</a:t>
            </a:r>
            <a:endParaRPr lang="fr-SN" sz="1000" dirty="0">
              <a:solidFill>
                <a:srgbClr val="FFFF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111" y="1991784"/>
            <a:ext cx="8486201" cy="37545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6211" y="58115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Projections du FMI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Prix du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baril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: 60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$ | Prix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du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gaz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naturel : 6,5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$ | Inflation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: 2,0%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91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E2BD5B8-0903-4834-A4E2-517AA2CB3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529" y="524172"/>
            <a:ext cx="8345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romanUcPeriod" startAt="2"/>
              <a:defRPr/>
            </a:pPr>
            <a:r>
              <a:rPr lang="fr-FR" sz="2800" dirty="0">
                <a:solidFill>
                  <a:srgbClr val="FFFF00"/>
                </a:solidFill>
              </a:rPr>
              <a:t>Impacts et risques  économiques à moyen </a:t>
            </a:r>
            <a:r>
              <a:rPr lang="fr-FR" sz="2800" dirty="0" smtClean="0">
                <a:solidFill>
                  <a:srgbClr val="FFFF00"/>
                </a:solidFill>
              </a:rPr>
              <a:t>terme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47CC64-6CE8-487F-BEEE-5D8AE982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472" y="1242589"/>
            <a:ext cx="984314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B. Le Sénégal, géant ou modeste pays producteur ?</a:t>
            </a:r>
            <a:endParaRPr lang="fr-FR" altLang="fr-FR" sz="3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fr-FR" sz="3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514350" indent="-514350" eaLnBrk="1" hangingPunct="1">
              <a:buAutoNum type="alphaUcPeriod"/>
            </a:pPr>
            <a:endParaRPr lang="fr-FR" altLang="fr-FR" sz="3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975459"/>
              </p:ext>
            </p:extLst>
          </p:nvPr>
        </p:nvGraphicFramePr>
        <p:xfrm>
          <a:off x="1492529" y="2166324"/>
          <a:ext cx="9098134" cy="396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4769"/>
                <a:gridCol w="3790654"/>
                <a:gridCol w="3632711"/>
              </a:tblGrid>
              <a:tr h="99038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Pays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Part des</a:t>
                      </a:r>
                      <a:r>
                        <a:rPr lang="fr-FR" sz="2000" baseline="0" dirty="0" smtClean="0"/>
                        <a:t> ressources naturelles dans les exportations</a:t>
                      </a:r>
                      <a:endParaRPr lang="fr-F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Part des</a:t>
                      </a:r>
                      <a:r>
                        <a:rPr lang="fr-FR" sz="2000" baseline="0" dirty="0" smtClean="0"/>
                        <a:t> ressources naturelles dans le PIB</a:t>
                      </a:r>
                      <a:endParaRPr lang="fr-FR" sz="2000" dirty="0" smtClean="0"/>
                    </a:p>
                  </a:txBody>
                  <a:tcPr/>
                </a:tc>
              </a:tr>
              <a:tr h="99038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Nigéria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97 %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22 %</a:t>
                      </a:r>
                      <a:endParaRPr lang="fr-FR" sz="2000" dirty="0"/>
                    </a:p>
                  </a:txBody>
                  <a:tcPr/>
                </a:tc>
              </a:tr>
              <a:tr h="99038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Gabon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83 %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18 %</a:t>
                      </a:r>
                      <a:endParaRPr lang="fr-FR" sz="2000" dirty="0"/>
                    </a:p>
                  </a:txBody>
                  <a:tcPr/>
                </a:tc>
              </a:tr>
              <a:tr h="99038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Sénégal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30 %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3 % </a:t>
                      </a:r>
                      <a:r>
                        <a:rPr lang="fr-FR" sz="2000" b="0" dirty="0" smtClean="0"/>
                        <a:t>(au pic de production de GTA et </a:t>
                      </a:r>
                      <a:r>
                        <a:rPr lang="fr-FR" sz="2000" b="0" dirty="0" err="1" smtClean="0"/>
                        <a:t>Sangomar</a:t>
                      </a:r>
                      <a:r>
                        <a:rPr lang="fr-FR" sz="2000" b="0" dirty="0" smtClean="0"/>
                        <a:t>)</a:t>
                      </a:r>
                      <a:endParaRPr lang="fr-FR" sz="20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9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E2BD5B8-0903-4834-A4E2-517AA2CB3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529" y="524172"/>
            <a:ext cx="8345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romanUcPeriod" startAt="2"/>
              <a:defRPr/>
            </a:pPr>
            <a:r>
              <a:rPr lang="fr-FR" sz="2800" dirty="0">
                <a:solidFill>
                  <a:srgbClr val="FFFF00"/>
                </a:solidFill>
              </a:rPr>
              <a:t>Impacts et risques </a:t>
            </a:r>
            <a:r>
              <a:rPr lang="fr-FR" sz="2800" dirty="0" smtClean="0">
                <a:solidFill>
                  <a:srgbClr val="FFFF00"/>
                </a:solidFill>
              </a:rPr>
              <a:t>économiques </a:t>
            </a:r>
            <a:r>
              <a:rPr lang="fr-FR" sz="2800" dirty="0">
                <a:solidFill>
                  <a:srgbClr val="FFFF00"/>
                </a:solidFill>
              </a:rPr>
              <a:t>à moyen </a:t>
            </a:r>
            <a:r>
              <a:rPr lang="fr-FR" sz="2800" dirty="0" smtClean="0">
                <a:solidFill>
                  <a:srgbClr val="FFFF00"/>
                </a:solidFill>
              </a:rPr>
              <a:t>terme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47CC64-6CE8-487F-BEEE-5D8AE982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471" y="1242589"/>
            <a:ext cx="10410535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fr-FR" altLang="fr-FR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Gestion et répartition des revenus pétroliers et gaziers</a:t>
            </a:r>
          </a:p>
          <a:p>
            <a:pPr marL="514350" indent="-514350" eaLnBrk="1" hangingPunct="1">
              <a:buAutoNum type="alphaUcPeriod"/>
            </a:pPr>
            <a:endParaRPr lang="fr-FR" altLang="fr-FR" sz="3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Loi d’encadrement et de répartition des revenus (CICAD, juin 2018)</a:t>
            </a:r>
          </a:p>
          <a:p>
            <a:pPr marL="514350" indent="-514350">
              <a:buAutoNum type="alphaUcPeriod"/>
            </a:pPr>
            <a:endParaRPr lang="fr-FR" sz="3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fr-FR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Clé de répartition (à confirmer)</a:t>
            </a:r>
          </a:p>
          <a:p>
            <a:endParaRPr lang="fr-FR" sz="3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fr-FR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60 % au </a:t>
            </a:r>
            <a:r>
              <a:rPr lang="fr-FR" sz="3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budget de l’Etat </a:t>
            </a:r>
            <a:r>
              <a:rPr lang="fr-FR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(investissements + fonctionnement)</a:t>
            </a:r>
          </a:p>
          <a:p>
            <a:r>
              <a:rPr lang="fr-FR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30 % dans un </a:t>
            </a:r>
            <a:r>
              <a:rPr lang="fr-FR" sz="3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fonds intergénérationnel </a:t>
            </a:r>
            <a:r>
              <a:rPr lang="fr-FR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(investissements)</a:t>
            </a:r>
          </a:p>
          <a:p>
            <a:r>
              <a:rPr lang="fr-FR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5% à 10 % dans un </a:t>
            </a:r>
            <a:r>
              <a:rPr lang="fr-FR" sz="3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fonds de stabilisation </a:t>
            </a:r>
            <a:r>
              <a:rPr lang="fr-FR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(back-up budgétaire)</a:t>
            </a:r>
          </a:p>
          <a:p>
            <a:endParaRPr lang="fr-FR" sz="3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514350" indent="-514350" eaLnBrk="1" hangingPunct="1">
              <a:buAutoNum type="alphaUcPeriod"/>
            </a:pPr>
            <a:endParaRPr lang="fr-FR" altLang="fr-FR" sz="3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838E2B-34C3-4D3E-8779-7193139F8C6A}"/>
              </a:ext>
            </a:extLst>
          </p:cNvPr>
          <p:cNvSpPr/>
          <p:nvPr/>
        </p:nvSpPr>
        <p:spPr>
          <a:xfrm>
            <a:off x="1223749" y="2404059"/>
            <a:ext cx="101928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fr-FR" sz="2800" dirty="0" smtClean="0">
                <a:solidFill>
                  <a:schemeClr val="bg1"/>
                </a:solidFill>
              </a:rPr>
              <a:t>Impacts actuels liés aux projets en développement</a:t>
            </a:r>
            <a:endParaRPr lang="fr-FR" sz="2800" dirty="0" smtClean="0">
              <a:solidFill>
                <a:schemeClr val="bg1"/>
              </a:solidFill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fr-FR" sz="2800" dirty="0" smtClean="0">
              <a:solidFill>
                <a:srgbClr val="FFFF00"/>
              </a:solidFill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  <a:defRPr/>
            </a:pPr>
            <a:r>
              <a:rPr lang="fr-FR" sz="2800" dirty="0">
                <a:solidFill>
                  <a:schemeClr val="bg1"/>
                </a:solidFill>
              </a:rPr>
              <a:t>Impacts et risques </a:t>
            </a:r>
            <a:r>
              <a:rPr lang="fr-FR" sz="2800" dirty="0" smtClean="0">
                <a:solidFill>
                  <a:schemeClr val="bg1"/>
                </a:solidFill>
              </a:rPr>
              <a:t>économiques </a:t>
            </a:r>
            <a:r>
              <a:rPr lang="fr-FR" sz="2800" dirty="0">
                <a:solidFill>
                  <a:schemeClr val="bg1"/>
                </a:solidFill>
              </a:rPr>
              <a:t>à moyen terme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  <a:defRPr/>
            </a:pPr>
            <a:endParaRPr lang="fr-FR" sz="2800" dirty="0" smtClean="0">
              <a:solidFill>
                <a:srgbClr val="FFFF00"/>
              </a:solidFill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 startAt="3"/>
              <a:defRPr/>
            </a:pP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800" dirty="0" smtClean="0">
                <a:solidFill>
                  <a:srgbClr val="FFFF00"/>
                </a:solidFill>
              </a:rPr>
              <a:t>Impacts indirects et p</a:t>
            </a:r>
            <a:r>
              <a:rPr lang="fr-FR" sz="2800" dirty="0" smtClean="0">
                <a:solidFill>
                  <a:srgbClr val="FFFF00"/>
                </a:solidFill>
              </a:rPr>
              <a:t>erspectives économiques à long terme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FC0A37A-8850-4FED-8DFC-6E42410C1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496887"/>
            <a:ext cx="489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dirty="0">
                <a:solidFill>
                  <a:schemeClr val="bg1"/>
                </a:solidFill>
                <a:latin typeface="Calibri" panose="020F0502020204030204" pitchFamily="34" charset="0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413587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E2BD5B8-0903-4834-A4E2-517AA2CB3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529" y="524172"/>
            <a:ext cx="688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romanUcPeriod" startAt="3"/>
              <a:defRPr/>
            </a:pPr>
            <a:r>
              <a:rPr lang="fr-FR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47CC64-6CE8-487F-BEEE-5D8AE982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1" y="1452089"/>
            <a:ext cx="999125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fr-FR" altLang="fr-FR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Modification attendue du paysage énergétique sénégalais</a:t>
            </a:r>
            <a:r>
              <a:rPr lang="fr-FR" alt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fr-FR" altLang="fr-FR" sz="28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fr-FR" altLang="fr-F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Poursuite </a:t>
            </a:r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la </a:t>
            </a:r>
            <a:r>
              <a:rPr lang="fr-FR" altLang="fr-FR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diversification de la production électrique</a:t>
            </a: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(Plus de gaz, </a:t>
            </a:r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plus d’hydroélectricité et de renouvelables PV, EOL)</a:t>
            </a:r>
          </a:p>
          <a:p>
            <a:pPr eaLnBrk="1" hangingPunct="1"/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Renouvellement et </a:t>
            </a:r>
            <a:r>
              <a:rPr lang="fr-FR" altLang="fr-FR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amélioration des réseaux</a:t>
            </a:r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électriques (pertes)</a:t>
            </a:r>
          </a:p>
          <a:p>
            <a:pPr eaLnBrk="1" hangingPunct="1"/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>
                <a:solidFill>
                  <a:srgbClr val="FFFF00"/>
                </a:solidFill>
                <a:latin typeface="Calibri" panose="020F0502020204030204" pitchFamily="34" charset="0"/>
              </a:rPr>
              <a:t>Efficacité énergétique et économies </a:t>
            </a:r>
            <a:r>
              <a:rPr lang="fr-FR" altLang="fr-FR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d’énergie -&gt; Productivité ++</a:t>
            </a:r>
            <a:endParaRPr lang="fr-FR" altLang="fr-F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Transports en commun ++ et renouvellement du parc automobile</a:t>
            </a:r>
            <a:b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fr-FR" altLang="fr-F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3E2BD5B8-0903-4834-A4E2-517AA2CB3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529" y="524172"/>
            <a:ext cx="103444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romanUcPeriod" startAt="3"/>
              <a:defRPr/>
            </a:pPr>
            <a:r>
              <a:rPr lang="fr-FR" sz="2800" dirty="0">
                <a:solidFill>
                  <a:srgbClr val="FFFF00"/>
                </a:solidFill>
              </a:rPr>
              <a:t> </a:t>
            </a:r>
            <a:r>
              <a:rPr lang="fr-FR" sz="2800" dirty="0">
                <a:solidFill>
                  <a:srgbClr val="FFFF00"/>
                </a:solidFill>
              </a:rPr>
              <a:t>Impacts indirects et perspectives économiques à long terme</a:t>
            </a:r>
            <a:endParaRPr lang="fr-F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E2BD5B8-0903-4834-A4E2-517AA2CB3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529" y="524172"/>
            <a:ext cx="688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romanUcPeriod" startAt="3"/>
              <a:defRPr/>
            </a:pPr>
            <a:r>
              <a:rPr lang="fr-FR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47CC64-6CE8-487F-BEEE-5D8AE982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1" y="1452089"/>
            <a:ext cx="9991259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B</a:t>
            </a:r>
            <a:r>
              <a:rPr lang="fr-FR" altLang="fr-FR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Perspectives sur l’agriculture et l’industrie</a:t>
            </a:r>
            <a:r>
              <a:rPr lang="fr-FR" alt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fr-FR" altLang="fr-FR" sz="28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fr-FR" altLang="fr-F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Production d’engrais chimiques, Financement de l’agro-écologie (?), financement de PME-PMI dans le secteur</a:t>
            </a:r>
            <a:endParaRPr lang="fr-FR" altLang="fr-F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Secteur pourvoyeur de main d’œuvre + effet d’entrainement possible sur l’industrie agroalimentaire (emballages, réparations de machines agricoles) mais difficile à modéliser.</a:t>
            </a:r>
            <a:endParaRPr lang="fr-FR" altLang="fr-F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Disponibilité du gaz (</a:t>
            </a:r>
            <a:r>
              <a:rPr lang="fr-FR" altLang="fr-FR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Teranga</a:t>
            </a:r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</a:t>
            </a:r>
            <a:r>
              <a:rPr lang="fr-FR" altLang="fr-FR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Y</a:t>
            </a:r>
            <a:r>
              <a:rPr lang="fr-FR" altLang="fr-FR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aakaar</a:t>
            </a:r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 -&gt; Projet de </a:t>
            </a:r>
            <a:r>
              <a:rPr lang="fr-FR" altLang="fr-FR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métallurgie</a:t>
            </a:r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avec Fer de la Falémé</a:t>
            </a:r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fr-FR" altLang="fr-F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3E2BD5B8-0903-4834-A4E2-517AA2CB3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529" y="524172"/>
            <a:ext cx="103444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romanUcPeriod" startAt="3"/>
              <a:defRPr/>
            </a:pPr>
            <a:r>
              <a:rPr lang="fr-FR" sz="2800" dirty="0">
                <a:solidFill>
                  <a:srgbClr val="FFFF00"/>
                </a:solidFill>
              </a:rPr>
              <a:t> </a:t>
            </a:r>
            <a:r>
              <a:rPr lang="fr-FR" sz="2800" dirty="0">
                <a:solidFill>
                  <a:srgbClr val="FFFF00"/>
                </a:solidFill>
              </a:rPr>
              <a:t>Impacts indirects et perspectives économiques à long terme</a:t>
            </a:r>
            <a:endParaRPr lang="fr-F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E2BD5B8-0903-4834-A4E2-517AA2CB3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529" y="524172"/>
            <a:ext cx="688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romanUcPeriod" startAt="3"/>
              <a:defRPr/>
            </a:pPr>
            <a:r>
              <a:rPr lang="fr-FR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47CC64-6CE8-487F-BEEE-5D8AE982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1" y="1452089"/>
            <a:ext cx="9991259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fr-FR" altLang="fr-FR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Risques économiques liés à la nouvelle donne écologique</a:t>
            </a:r>
            <a:r>
              <a:rPr lang="fr-FR" alt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fr-FR" altLang="fr-FR" sz="28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fr-FR" altLang="fr-F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Retrait en cours des banques et fonds d’investissements des </a:t>
            </a:r>
            <a:r>
              <a:rPr lang="fr-FR" altLang="fr-FR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projets énergétiques générateurs de CO2</a:t>
            </a:r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(Charbon, Pétrole) hors gaz.</a:t>
            </a:r>
            <a:endParaRPr lang="fr-FR" altLang="fr-F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Finalisation de la loi d’encadrement et de répartition des revenus (</a:t>
            </a:r>
            <a:r>
              <a:rPr lang="fr-FR" altLang="fr-FR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part finale du fonds de stabilisation </a:t>
            </a:r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vu incertitudes sanitaires (nouvelle pandémie) et climatiques (tarification du CO2 sur les marchés du Carbone).</a:t>
            </a:r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fr-FR" altLang="fr-F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3E2BD5B8-0903-4834-A4E2-517AA2CB3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529" y="524172"/>
            <a:ext cx="103444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romanUcPeriod" startAt="3"/>
              <a:defRPr/>
            </a:pPr>
            <a:r>
              <a:rPr lang="fr-FR" sz="2800" dirty="0">
                <a:solidFill>
                  <a:srgbClr val="FFFF00"/>
                </a:solidFill>
              </a:rPr>
              <a:t> </a:t>
            </a:r>
            <a:r>
              <a:rPr lang="fr-FR" sz="2800" dirty="0">
                <a:solidFill>
                  <a:srgbClr val="FFFF00"/>
                </a:solidFill>
              </a:rPr>
              <a:t>Impacts indirects et perspectives économiques à long terme</a:t>
            </a:r>
            <a:endParaRPr lang="fr-F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C3DBF4A-3524-453C-A001-BF690DCC8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024" y="3103468"/>
            <a:ext cx="396395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Questions</a:t>
            </a:r>
            <a:endParaRPr lang="fr-FR" altLang="fr-FR" sz="3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838E2B-34C3-4D3E-8779-7193139F8C6A}"/>
              </a:ext>
            </a:extLst>
          </p:cNvPr>
          <p:cNvSpPr/>
          <p:nvPr/>
        </p:nvSpPr>
        <p:spPr>
          <a:xfrm>
            <a:off x="1223749" y="2404059"/>
            <a:ext cx="101928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fr-FR" sz="2800" dirty="0" smtClean="0">
                <a:solidFill>
                  <a:srgbClr val="FFFF00"/>
                </a:solidFill>
              </a:rPr>
              <a:t>Impacts actuels liés aux projets en développement</a:t>
            </a:r>
            <a:endParaRPr lang="fr-FR" sz="2800" dirty="0" smtClean="0">
              <a:solidFill>
                <a:srgbClr val="FFFF00"/>
              </a:solidFill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fr-FR" sz="2800" dirty="0" smtClean="0">
              <a:solidFill>
                <a:srgbClr val="FFFF00"/>
              </a:solidFill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  <a:defRPr/>
            </a:pPr>
            <a:r>
              <a:rPr lang="fr-FR" sz="2800" dirty="0">
                <a:solidFill>
                  <a:schemeClr val="bg1"/>
                </a:solidFill>
              </a:rPr>
              <a:t>Impacts et risques </a:t>
            </a:r>
            <a:r>
              <a:rPr lang="fr-FR" sz="2800" dirty="0" smtClean="0">
                <a:solidFill>
                  <a:schemeClr val="bg1"/>
                </a:solidFill>
              </a:rPr>
              <a:t>économiques </a:t>
            </a:r>
            <a:r>
              <a:rPr lang="fr-FR" sz="2800" dirty="0">
                <a:solidFill>
                  <a:schemeClr val="bg1"/>
                </a:solidFill>
              </a:rPr>
              <a:t>à moyen terme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  <a:defRPr/>
            </a:pPr>
            <a:endParaRPr lang="fr-FR" sz="2800" dirty="0" smtClean="0">
              <a:solidFill>
                <a:srgbClr val="FFFF00"/>
              </a:solidFill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 startAt="3"/>
              <a:defRPr/>
            </a:pP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smtClean="0">
                <a:solidFill>
                  <a:schemeClr val="bg1"/>
                </a:solidFill>
              </a:rPr>
              <a:t>Impacts indirects et p</a:t>
            </a:r>
            <a:r>
              <a:rPr lang="fr-FR" sz="2800" dirty="0" smtClean="0">
                <a:solidFill>
                  <a:schemeClr val="bg1"/>
                </a:solidFill>
              </a:rPr>
              <a:t>erspectives économiques à long terme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FC0A37A-8850-4FED-8DFC-6E42410C1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496887"/>
            <a:ext cx="489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dirty="0">
                <a:solidFill>
                  <a:schemeClr val="bg1"/>
                </a:solidFill>
                <a:latin typeface="Calibri" panose="020F0502020204030204" pitchFamily="34" charset="0"/>
              </a:rPr>
              <a:t>Sommaire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0F5AD37-11E8-4ABF-90E1-891DD8D8AB7F}"/>
              </a:ext>
            </a:extLst>
          </p:cNvPr>
          <p:cNvSpPr/>
          <p:nvPr/>
        </p:nvSpPr>
        <p:spPr>
          <a:xfrm>
            <a:off x="0" y="6457890"/>
            <a:ext cx="1000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SN" sz="1000" dirty="0" err="1">
                <a:solidFill>
                  <a:srgbClr val="FFFF00"/>
                </a:solidFill>
              </a:rPr>
              <a:t>F.Ndao</a:t>
            </a:r>
            <a:r>
              <a:rPr lang="fr-SN" sz="1000" dirty="0">
                <a:solidFill>
                  <a:srgbClr val="FFFF00"/>
                </a:solidFill>
              </a:rPr>
              <a:t> - ASDEA</a:t>
            </a:r>
            <a:br>
              <a:rPr lang="fr-SN" sz="1000" dirty="0">
                <a:solidFill>
                  <a:srgbClr val="FFFF00"/>
                </a:solidFill>
              </a:rPr>
            </a:br>
            <a:r>
              <a:rPr lang="fr-SN" sz="1000" dirty="0" smtClean="0">
                <a:solidFill>
                  <a:srgbClr val="FFFF00"/>
                </a:solidFill>
              </a:rPr>
              <a:t>19 mai 2020</a:t>
            </a:r>
            <a:endParaRPr lang="fr-SN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1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D5970A85-A16D-4072-B1F8-4B2DDC990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950" y="478161"/>
            <a:ext cx="9765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romanUcPeriod"/>
              <a:defRPr/>
            </a:pPr>
            <a:r>
              <a:rPr lang="fr-FR" sz="3200" dirty="0">
                <a:solidFill>
                  <a:srgbClr val="FFFF00"/>
                </a:solidFill>
              </a:rPr>
              <a:t>Impacts actuels liés aux projets en développement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DAABF1D-897C-4EC0-AF4B-C9D8B3BDD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87" y="1452089"/>
            <a:ext cx="1023200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A. </a:t>
            </a:r>
            <a:r>
              <a:rPr lang="fr-FR" altLang="fr-F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Malgré la crise, le mouvement</a:t>
            </a:r>
            <a:endParaRPr lang="fr-FR" altLang="fr-FR" sz="28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Projet ACATBS de la SAR (Lead : </a:t>
            </a:r>
            <a:r>
              <a:rPr lang="fr-FR" altLang="fr-FR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TechnipFMC</a:t>
            </a:r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fr-FR" altLang="fr-F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Capacités de t</a:t>
            </a:r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raitement de 1,2 Mt</a:t>
            </a:r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à 1,5 Mt + stockage additionnel</a:t>
            </a:r>
          </a:p>
          <a:p>
            <a:pPr eaLnBrk="1" hangingPunct="1"/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10 % de réalisation,</a:t>
            </a:r>
          </a:p>
          <a:p>
            <a:pPr eaLnBrk="1" hangingPunct="1"/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80 % de sous traitants locaux, 78 % de main d’œuvre locale (</a:t>
            </a:r>
            <a:r>
              <a:rPr lang="fr-FR" altLang="fr-FR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fr-FR" altLang="fr-FR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echnip</a:t>
            </a:r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D5970A85-A16D-4072-B1F8-4B2DDC990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950" y="478161"/>
            <a:ext cx="9765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romanUcPeriod"/>
              <a:defRPr/>
            </a:pPr>
            <a:r>
              <a:rPr lang="fr-FR" sz="3200" dirty="0">
                <a:solidFill>
                  <a:srgbClr val="FFFF00"/>
                </a:solidFill>
              </a:rPr>
              <a:t>Impacts actuels liés aux projets en développement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F5AD37-11E8-4ABF-90E1-891DD8D8AB7F}"/>
              </a:ext>
            </a:extLst>
          </p:cNvPr>
          <p:cNvSpPr/>
          <p:nvPr/>
        </p:nvSpPr>
        <p:spPr>
          <a:xfrm>
            <a:off x="0" y="6457890"/>
            <a:ext cx="1000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SN" sz="1000" dirty="0" err="1">
                <a:solidFill>
                  <a:srgbClr val="FFFF00"/>
                </a:solidFill>
              </a:rPr>
              <a:t>F.Ndao</a:t>
            </a:r>
            <a:r>
              <a:rPr lang="fr-SN" sz="1000" dirty="0">
                <a:solidFill>
                  <a:srgbClr val="FFFF00"/>
                </a:solidFill>
              </a:rPr>
              <a:t> - ASDEA</a:t>
            </a:r>
            <a:br>
              <a:rPr lang="fr-SN" sz="1000" dirty="0">
                <a:solidFill>
                  <a:srgbClr val="FFFF00"/>
                </a:solidFill>
              </a:rPr>
            </a:br>
            <a:r>
              <a:rPr lang="fr-SN" sz="1000" dirty="0" smtClean="0">
                <a:solidFill>
                  <a:srgbClr val="FFFF00"/>
                </a:solidFill>
              </a:rPr>
              <a:t>19 mai 2020</a:t>
            </a:r>
            <a:endParaRPr lang="fr-SN" sz="1000" dirty="0">
              <a:solidFill>
                <a:srgbClr val="FFFF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07" y="1923550"/>
            <a:ext cx="10042171" cy="37914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695" y="1231633"/>
            <a:ext cx="549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Etat d’avancement du projet ACATBS</a:t>
            </a:r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D5970A85-A16D-4072-B1F8-4B2DDC990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950" y="478161"/>
            <a:ext cx="9765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romanUcPeriod"/>
              <a:defRPr/>
            </a:pPr>
            <a:r>
              <a:rPr lang="fr-FR" sz="3200" dirty="0">
                <a:solidFill>
                  <a:srgbClr val="FFFF00"/>
                </a:solidFill>
              </a:rPr>
              <a:t>Impacts actuels liés aux projets en développement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DAABF1D-897C-4EC0-AF4B-C9D8B3BDD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87" y="1452089"/>
            <a:ext cx="1007204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B</a:t>
            </a:r>
            <a:r>
              <a:rPr lang="fr-FR" altLang="fr-F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Projet gazier Grand Tortue </a:t>
            </a:r>
            <a:r>
              <a:rPr lang="fr-FR" altLang="fr-FR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Ahmeyim</a:t>
            </a:r>
            <a:r>
              <a:rPr lang="fr-FR" altLang="fr-F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(GTA)</a:t>
            </a:r>
            <a:endParaRPr lang="fr-FR" altLang="fr-FR" sz="28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onstruction des caissons (Lead : </a:t>
            </a:r>
            <a:r>
              <a:rPr lang="fr-FR" altLang="fr-FR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Eiffage</a:t>
            </a:r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Génie Civil Marine)</a:t>
            </a:r>
            <a:endParaRPr lang="fr-FR" altLang="fr-FR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21 caissons de 16000 tonnes chacun, brise lame de 1,2 km enroché</a:t>
            </a:r>
          </a:p>
          <a:p>
            <a:pPr eaLnBrk="1" hangingPunct="1"/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Carrières pour roches en Mauritanie, Génie civil des caissons au PAD</a:t>
            </a:r>
          </a:p>
          <a:p>
            <a:pPr eaLnBrk="1" hangingPunct="1"/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Espace de fabrication gagné sur la mer, 600 emplois en pic à Dakar</a:t>
            </a:r>
          </a:p>
          <a:p>
            <a:pPr eaLnBrk="1" hangingPunct="1"/>
            <a:endParaRPr lang="fr-FR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Fournisseurs locaux : cimenteries, granulats etc.</a:t>
            </a:r>
          </a:p>
        </p:txBody>
      </p:sp>
    </p:spTree>
    <p:extLst>
      <p:ext uri="{BB962C8B-B14F-4D97-AF65-F5344CB8AC3E}">
        <p14:creationId xmlns:p14="http://schemas.microsoft.com/office/powerpoint/2010/main" val="31928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D5970A85-A16D-4072-B1F8-4B2DDC990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950" y="478161"/>
            <a:ext cx="9765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romanUcPeriod"/>
              <a:defRPr/>
            </a:pPr>
            <a:r>
              <a:rPr lang="fr-FR" sz="3200" dirty="0">
                <a:solidFill>
                  <a:srgbClr val="FFFF00"/>
                </a:solidFill>
              </a:rPr>
              <a:t>Impacts actuels liés aux projets en développement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083" y="1438835"/>
            <a:ext cx="8777743" cy="49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DAABF1D-897C-4EC0-AF4B-C9D8B3BDD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87" y="1452089"/>
            <a:ext cx="1007204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fr-FR" altLang="fr-FR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Projet pétrolier de </a:t>
            </a:r>
            <a:r>
              <a:rPr lang="fr-FR" altLang="fr-FR" sz="3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Sangomar</a:t>
            </a:r>
            <a:endParaRPr lang="fr-FR" altLang="fr-FR" sz="3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3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Pandémie de </a:t>
            </a:r>
            <a:r>
              <a:rPr lang="fr-FR" altLang="fr-FR" sz="3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Covid</a:t>
            </a:r>
            <a:r>
              <a:rPr lang="fr-FR" altLang="fr-FR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19 et financement des projets</a:t>
            </a:r>
            <a:endParaRPr lang="fr-FR" altLang="fr-FR" sz="3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3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Cession des parts de FAR (à confirmer) à l’indien ONGC</a:t>
            </a:r>
            <a:endParaRPr lang="fr-FR" altLang="fr-FR" sz="3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3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Cession des parts de Cairn (à confirmer) à </a:t>
            </a:r>
            <a:r>
              <a:rPr lang="fr-FR" altLang="fr-FR" sz="3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Woodside</a:t>
            </a:r>
            <a:endParaRPr lang="fr-FR" altLang="fr-FR" sz="3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3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Schéma : Cash (ordre de grandeur 100-300M$) + bonus</a:t>
            </a:r>
            <a:endParaRPr lang="fr-FR" altLang="fr-FR" sz="3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5970A85-A16D-4072-B1F8-4B2DDC990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950" y="478161"/>
            <a:ext cx="9765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romanUcPeriod"/>
              <a:defRPr/>
            </a:pPr>
            <a:r>
              <a:rPr lang="fr-FR" sz="3200" dirty="0">
                <a:solidFill>
                  <a:srgbClr val="FFFF00"/>
                </a:solidFill>
              </a:rPr>
              <a:t>Impacts actuels liés aux projets en développement</a:t>
            </a:r>
          </a:p>
        </p:txBody>
      </p:sp>
    </p:spTree>
    <p:extLst>
      <p:ext uri="{BB962C8B-B14F-4D97-AF65-F5344CB8AC3E}">
        <p14:creationId xmlns:p14="http://schemas.microsoft.com/office/powerpoint/2010/main" val="33338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DAABF1D-897C-4EC0-AF4B-C9D8B3BDD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87" y="1452089"/>
            <a:ext cx="1007204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fr-FR" altLang="fr-FR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Projet pétrolier de </a:t>
            </a:r>
            <a:r>
              <a:rPr lang="fr-FR" altLang="fr-FR" sz="3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Sangomar</a:t>
            </a:r>
            <a:endParaRPr lang="fr-FR" altLang="fr-FR" sz="3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3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Augmentation de la part de </a:t>
            </a:r>
            <a:r>
              <a:rPr lang="fr-FR" altLang="fr-FR" sz="3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Petrosen</a:t>
            </a:r>
            <a:r>
              <a:rPr lang="fr-FR" altLang="fr-FR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(10 à 18%) dans la JV</a:t>
            </a:r>
          </a:p>
          <a:p>
            <a:pPr eaLnBrk="1" hangingPunct="1"/>
            <a:endParaRPr lang="fr-FR" altLang="fr-FR" sz="3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Cession des parts de FAR (à confirmer) à l’indien ONGC</a:t>
            </a:r>
            <a:endParaRPr lang="fr-FR" altLang="fr-FR" sz="3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3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Cession des parts de Cairn (à confirmer) à </a:t>
            </a:r>
            <a:r>
              <a:rPr lang="fr-FR" altLang="fr-FR" sz="3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Woodside</a:t>
            </a:r>
            <a:endParaRPr lang="fr-FR" altLang="fr-FR" sz="3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3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Schéma : Cash (ordre de grandeur 100-300M$) + bonus</a:t>
            </a:r>
            <a:endParaRPr lang="fr-FR" altLang="fr-FR" sz="3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D5970A85-A16D-4072-B1F8-4B2DDC990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950" y="478161"/>
            <a:ext cx="9765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romanUcPeriod"/>
              <a:defRPr/>
            </a:pPr>
            <a:r>
              <a:rPr lang="fr-FR" sz="3200" dirty="0">
                <a:solidFill>
                  <a:srgbClr val="FFFF00"/>
                </a:solidFill>
              </a:rPr>
              <a:t>Impacts actuels liés aux projets en développement</a:t>
            </a:r>
          </a:p>
        </p:txBody>
      </p:sp>
    </p:spTree>
    <p:extLst>
      <p:ext uri="{BB962C8B-B14F-4D97-AF65-F5344CB8AC3E}">
        <p14:creationId xmlns:p14="http://schemas.microsoft.com/office/powerpoint/2010/main" val="41846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838E2B-34C3-4D3E-8779-7193139F8C6A}"/>
              </a:ext>
            </a:extLst>
          </p:cNvPr>
          <p:cNvSpPr/>
          <p:nvPr/>
        </p:nvSpPr>
        <p:spPr>
          <a:xfrm>
            <a:off x="1223749" y="2404059"/>
            <a:ext cx="101928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fr-FR" sz="2800" dirty="0" smtClean="0">
                <a:solidFill>
                  <a:schemeClr val="bg1"/>
                </a:solidFill>
              </a:rPr>
              <a:t>Impacts actuels liés aux projets en développement</a:t>
            </a:r>
            <a:endParaRPr lang="fr-FR" sz="2800" dirty="0" smtClean="0">
              <a:solidFill>
                <a:schemeClr val="bg1"/>
              </a:solidFill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fr-FR" sz="2800" dirty="0" smtClean="0">
              <a:solidFill>
                <a:srgbClr val="FFFF00"/>
              </a:solidFill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  <a:defRPr/>
            </a:pPr>
            <a:r>
              <a:rPr lang="fr-FR" sz="2800" dirty="0" smtClean="0">
                <a:solidFill>
                  <a:srgbClr val="FFFF00"/>
                </a:solidFill>
              </a:rPr>
              <a:t>Impacts et risques </a:t>
            </a:r>
            <a:r>
              <a:rPr lang="fr-FR" sz="2800" dirty="0">
                <a:solidFill>
                  <a:srgbClr val="FFFF00"/>
                </a:solidFill>
              </a:rPr>
              <a:t> économiques </a:t>
            </a:r>
            <a:r>
              <a:rPr lang="fr-FR" sz="2800" dirty="0" smtClean="0">
                <a:solidFill>
                  <a:srgbClr val="FFFF00"/>
                </a:solidFill>
              </a:rPr>
              <a:t>à moyen terme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  <a:defRPr/>
            </a:pPr>
            <a:endParaRPr lang="fr-FR" sz="2800" dirty="0" smtClean="0">
              <a:solidFill>
                <a:srgbClr val="FFFF00"/>
              </a:solidFill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 startAt="3"/>
              <a:defRPr/>
            </a:pP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smtClean="0">
                <a:solidFill>
                  <a:schemeClr val="bg1"/>
                </a:solidFill>
              </a:rPr>
              <a:t>Impacts indirects et p</a:t>
            </a:r>
            <a:r>
              <a:rPr lang="fr-FR" sz="2800" dirty="0" smtClean="0">
                <a:solidFill>
                  <a:schemeClr val="bg1"/>
                </a:solidFill>
              </a:rPr>
              <a:t>erspectives économiques à long terme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FC0A37A-8850-4FED-8DFC-6E42410C1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496887"/>
            <a:ext cx="489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dirty="0">
                <a:solidFill>
                  <a:schemeClr val="bg1"/>
                </a:solidFill>
                <a:latin typeface="Calibri" panose="020F0502020204030204" pitchFamily="34" charset="0"/>
              </a:rPr>
              <a:t>Sommaire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0F5AD37-11E8-4ABF-90E1-891DD8D8AB7F}"/>
              </a:ext>
            </a:extLst>
          </p:cNvPr>
          <p:cNvSpPr/>
          <p:nvPr/>
        </p:nvSpPr>
        <p:spPr>
          <a:xfrm>
            <a:off x="0" y="6457890"/>
            <a:ext cx="1000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SN" sz="1000" dirty="0" err="1">
                <a:solidFill>
                  <a:srgbClr val="FFFF00"/>
                </a:solidFill>
              </a:rPr>
              <a:t>F.Ndao</a:t>
            </a:r>
            <a:r>
              <a:rPr lang="fr-SN" sz="1000" dirty="0">
                <a:solidFill>
                  <a:srgbClr val="FFFF00"/>
                </a:solidFill>
              </a:rPr>
              <a:t> - ASDEA</a:t>
            </a:r>
            <a:br>
              <a:rPr lang="fr-SN" sz="1000" dirty="0">
                <a:solidFill>
                  <a:srgbClr val="FFFF00"/>
                </a:solidFill>
              </a:rPr>
            </a:br>
            <a:r>
              <a:rPr lang="fr-SN" sz="1000" dirty="0" smtClean="0">
                <a:solidFill>
                  <a:srgbClr val="FFFF00"/>
                </a:solidFill>
              </a:rPr>
              <a:t>19 mai 2020</a:t>
            </a:r>
            <a:endParaRPr lang="fr-SN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4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615</Words>
  <Application>Microsoft Office PowerPoint</Application>
  <PresentationFormat>Grand écran</PresentationFormat>
  <Paragraphs>131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LenovoAMK</dc:creator>
  <cp:lastModifiedBy>Ndao</cp:lastModifiedBy>
  <cp:revision>60</cp:revision>
  <dcterms:created xsi:type="dcterms:W3CDTF">2018-02-22T21:30:36Z</dcterms:created>
  <dcterms:modified xsi:type="dcterms:W3CDTF">2020-11-28T13:28:03Z</dcterms:modified>
</cp:coreProperties>
</file>