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sldIdLst>
    <p:sldId id="421" r:id="rId2"/>
    <p:sldId id="570" r:id="rId3"/>
    <p:sldId id="263" r:id="rId4"/>
    <p:sldId id="264" r:id="rId5"/>
    <p:sldId id="573" r:id="rId6"/>
    <p:sldId id="528" r:id="rId7"/>
    <p:sldId id="530" r:id="rId8"/>
    <p:sldId id="576" r:id="rId9"/>
    <p:sldId id="843" r:id="rId10"/>
    <p:sldId id="581" r:id="rId11"/>
    <p:sldId id="850" r:id="rId12"/>
    <p:sldId id="851" r:id="rId13"/>
    <p:sldId id="852" r:id="rId14"/>
    <p:sldId id="853" r:id="rId15"/>
    <p:sldId id="854" r:id="rId16"/>
    <p:sldId id="875" r:id="rId17"/>
    <p:sldId id="890" r:id="rId18"/>
    <p:sldId id="876" r:id="rId19"/>
    <p:sldId id="877" r:id="rId20"/>
    <p:sldId id="878" r:id="rId21"/>
    <p:sldId id="879" r:id="rId22"/>
    <p:sldId id="880" r:id="rId23"/>
    <p:sldId id="882" r:id="rId24"/>
    <p:sldId id="883" r:id="rId25"/>
    <p:sldId id="885" r:id="rId26"/>
    <p:sldId id="886" r:id="rId27"/>
    <p:sldId id="887" r:id="rId28"/>
    <p:sldId id="889" r:id="rId29"/>
    <p:sldId id="891" r:id="rId30"/>
    <p:sldId id="892" r:id="rId31"/>
    <p:sldId id="44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m bollon" initials="fb" lastIdx="1" clrIdx="0">
    <p:extLst>
      <p:ext uri="{19B8F6BF-5375-455C-9EA6-DF929625EA0E}">
        <p15:presenceInfo xmlns:p15="http://schemas.microsoft.com/office/powerpoint/2012/main" userId="5a277a0a5aed7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9" autoAdjust="0"/>
  </p:normalViewPr>
  <p:slideViewPr>
    <p:cSldViewPr snapToGrid="0">
      <p:cViewPr varScale="1">
        <p:scale>
          <a:sx n="93" d="100"/>
          <a:sy n="93" d="100"/>
        </p:scale>
        <p:origin x="274" y="77"/>
      </p:cViewPr>
      <p:guideLst/>
    </p:cSldViewPr>
  </p:slideViewPr>
  <p:outlineViewPr>
    <p:cViewPr>
      <p:scale>
        <a:sx n="33" d="100"/>
        <a:sy n="33" d="100"/>
      </p:scale>
      <p:origin x="0" y="-2117"/>
    </p:cViewPr>
  </p:outlineViewPr>
  <p:notesTextViewPr>
    <p:cViewPr>
      <p:scale>
        <a:sx n="1" d="1"/>
        <a:sy n="1" d="1"/>
      </p:scale>
      <p:origin x="0" y="0"/>
    </p:cViewPr>
  </p:notesTextViewPr>
  <p:sorterViewPr>
    <p:cViewPr>
      <p:scale>
        <a:sx n="100" d="100"/>
        <a:sy n="100" d="100"/>
      </p:scale>
      <p:origin x="0" y="-14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a:t>Trade in billions of dollars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Feuil1!$B$8:$B$12</c:f>
              <c:strCache>
                <c:ptCount val="5"/>
                <c:pt idx="0">
                  <c:v>China </c:v>
                </c:pt>
                <c:pt idx="1">
                  <c:v>Inde</c:v>
                </c:pt>
                <c:pt idx="2">
                  <c:v>France</c:v>
                </c:pt>
                <c:pt idx="3">
                  <c:v>USA</c:v>
                </c:pt>
                <c:pt idx="4">
                  <c:v>Allemagne</c:v>
                </c:pt>
              </c:strCache>
            </c:strRef>
          </c:cat>
          <c:val>
            <c:numRef>
              <c:f>Feuil1!$C$8:$C$12</c:f>
              <c:numCache>
                <c:formatCode>General</c:formatCode>
                <c:ptCount val="5"/>
                <c:pt idx="0">
                  <c:v>188</c:v>
                </c:pt>
                <c:pt idx="1">
                  <c:v>59</c:v>
                </c:pt>
                <c:pt idx="2">
                  <c:v>57</c:v>
                </c:pt>
                <c:pt idx="3">
                  <c:v>53</c:v>
                </c:pt>
                <c:pt idx="4">
                  <c:v>46</c:v>
                </c:pt>
              </c:numCache>
            </c:numRef>
          </c:val>
          <c:extLst>
            <c:ext xmlns:c16="http://schemas.microsoft.com/office/drawing/2014/chart" uri="{C3380CC4-5D6E-409C-BE32-E72D297353CC}">
              <c16:uniqueId val="{00000000-427F-4E16-9E93-6FD7F87F89C4}"/>
            </c:ext>
          </c:extLst>
        </c:ser>
        <c:dLbls>
          <c:dLblPos val="outEnd"/>
          <c:showLegendKey val="0"/>
          <c:showVal val="1"/>
          <c:showCatName val="0"/>
          <c:showSerName val="0"/>
          <c:showPercent val="0"/>
          <c:showBubbleSize val="0"/>
        </c:dLbls>
        <c:gapWidth val="219"/>
        <c:overlap val="-27"/>
        <c:axId val="615820783"/>
        <c:axId val="617065807"/>
      </c:barChart>
      <c:catAx>
        <c:axId val="61582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7065807"/>
        <c:crosses val="autoZero"/>
        <c:auto val="1"/>
        <c:lblAlgn val="ctr"/>
        <c:lblOffset val="100"/>
        <c:noMultiLvlLbl val="0"/>
      </c:catAx>
      <c:valAx>
        <c:axId val="61706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5820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C6EB9-09D2-48CE-B496-201953A918CD}" type="datetimeFigureOut">
              <a:rPr lang="fr-FR" smtClean="0"/>
              <a:t>28/04/2020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DFDC8-1435-4FEA-AB9B-1D045C488FCD}" type="slidenum">
              <a:rPr lang="fr-FR" smtClean="0"/>
              <a:t>‹N°›</a:t>
            </a:fld>
            <a:endParaRPr lang="fr-FR"/>
          </a:p>
        </p:txBody>
      </p:sp>
    </p:spTree>
    <p:extLst>
      <p:ext uri="{BB962C8B-B14F-4D97-AF65-F5344CB8AC3E}">
        <p14:creationId xmlns:p14="http://schemas.microsoft.com/office/powerpoint/2010/main" val="392200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fld id="{2CF4F54D-3AE7-436E-9154-34EF4EFC7E30}"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D1CED0B-0447-4318-8009-EA32C520FA2F}"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8254390-D981-43AD-8CD2-F1735A6CDEDF}"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0A6894E-B003-4D24-B1C2-1D465CF5BBA0}"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AB753387-5CF6-4DAF-B889-FD3B7857282A}"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49AFDD4D-00BC-4CFD-8B2C-EE3A8C11418D}"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A28742B-1403-4A03-A3D0-B4CDF1D77283}"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56545CC-EC2F-4D35-A489-2A8FFDDE3391}"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56A829E-CBBC-4388-A072-17528A98E17C}"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C381A2E-1E7B-4C3C-886F-112EA398069E}" type="datetime1">
              <a:rPr lang="en-US" smtClean="0"/>
              <a:t>4/28/2020</a:t>
            </a:fld>
            <a:endParaRPr lang="en-US"/>
          </a:p>
        </p:txBody>
      </p:sp>
      <p:sp>
        <p:nvSpPr>
          <p:cNvPr id="5" name="Footer Placeholder 4"/>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ED959E1-0CDC-4BAE-BB22-FF0D8F1D5AA9}"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8376A92-87D6-4F97-84BE-E8C238CBDFC5}" type="datetime1">
              <a:rPr lang="en-US" smtClean="0"/>
              <a:t>4/28/2020</a:t>
            </a:fld>
            <a:endParaRPr lang="en-US"/>
          </a:p>
        </p:txBody>
      </p:sp>
      <p:sp>
        <p:nvSpPr>
          <p:cNvPr id="8" name="Footer Placeholder 7"/>
          <p:cNvSpPr>
            <a:spLocks noGrp="1"/>
          </p:cNvSpPr>
          <p:nvPr>
            <p:ph type="ftr" sz="quarter" idx="11"/>
          </p:nvPr>
        </p:nvSpPr>
        <p:spPr/>
        <p:txBody>
          <a:bodyPr/>
          <a:lstStyle/>
          <a:p>
            <a:r>
              <a:rPr lang="en-US"/>
              <a:t>China - F. Bollon frmb-consulting</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F37DA6F-0B57-45C6-ACFD-8A78FF4A0BBA}" type="datetime1">
              <a:rPr lang="en-US" smtClean="0"/>
              <a:t>4/28/2020</a:t>
            </a:fld>
            <a:endParaRPr lang="en-US"/>
          </a:p>
        </p:txBody>
      </p:sp>
      <p:sp>
        <p:nvSpPr>
          <p:cNvPr id="4" name="Footer Placeholder 3"/>
          <p:cNvSpPr>
            <a:spLocks noGrp="1"/>
          </p:cNvSpPr>
          <p:nvPr>
            <p:ph type="ftr" sz="quarter" idx="11"/>
          </p:nvPr>
        </p:nvSpPr>
        <p:spPr/>
        <p:txBody>
          <a:bodyPr/>
          <a:lstStyle/>
          <a:p>
            <a:r>
              <a:rPr lang="en-US"/>
              <a:t>China - F. Bollon frmb-consulting</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6AAA6-D2DA-4323-88E0-9FB44469470D}" type="datetime1">
              <a:rPr lang="en-US" smtClean="0"/>
              <a:t>4/28/2020</a:t>
            </a:fld>
            <a:endParaRPr lang="en-US"/>
          </a:p>
        </p:txBody>
      </p:sp>
      <p:sp>
        <p:nvSpPr>
          <p:cNvPr id="3" name="Footer Placeholder 2"/>
          <p:cNvSpPr>
            <a:spLocks noGrp="1"/>
          </p:cNvSpPr>
          <p:nvPr>
            <p:ph type="ftr" sz="quarter" idx="11"/>
          </p:nvPr>
        </p:nvSpPr>
        <p:spPr/>
        <p:txBody>
          <a:bodyPr/>
          <a:lstStyle/>
          <a:p>
            <a:r>
              <a:rPr lang="en-US"/>
              <a:t>China - F. Bollon frmb-consulting</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55D18E-91F1-4BA4-BCAC-854CE450973A}"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AC64E15-D887-4A7C-889F-3DBB0B27A35B}" type="datetime1">
              <a:rPr lang="en-US" smtClean="0"/>
              <a:t>4/28/2020</a:t>
            </a:fld>
            <a:endParaRPr lang="en-US"/>
          </a:p>
        </p:txBody>
      </p:sp>
      <p:sp>
        <p:nvSpPr>
          <p:cNvPr id="6" name="Footer Placeholder 5"/>
          <p:cNvSpPr>
            <a:spLocks noGrp="1"/>
          </p:cNvSpPr>
          <p:nvPr>
            <p:ph type="ftr" sz="quarter" idx="11"/>
          </p:nvPr>
        </p:nvSpPr>
        <p:spPr/>
        <p:txBody>
          <a:bodyPr/>
          <a:lstStyle/>
          <a:p>
            <a:r>
              <a:rPr lang="en-US"/>
              <a:t>China - F. Bollon frmb-consulting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07FED1-EF1D-45EB-88C4-9EF4031BF70B}" type="datetime1">
              <a:rPr lang="en-US" smtClean="0"/>
              <a:t>4/28/2020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China - F. Bollon frmb-consulting</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t="31607" r="2" b="3858"/>
          <a:stretch/>
        </p:blipFill>
        <p:spPr>
          <a:xfrm>
            <a:off x="2589212" y="634963"/>
            <a:ext cx="8915400" cy="3854971"/>
          </a:xfrm>
          <a:prstGeom prst="rect">
            <a:avLst/>
          </a:prstGeom>
        </p:spPr>
      </p:pic>
      <p:sp>
        <p:nvSpPr>
          <p:cNvPr id="2" name="Titre 1"/>
          <p:cNvSpPr>
            <a:spLocks noGrp="1"/>
          </p:cNvSpPr>
          <p:nvPr>
            <p:ph type="ctrTitle"/>
          </p:nvPr>
        </p:nvSpPr>
        <p:spPr>
          <a:xfrm>
            <a:off x="2589213" y="4775200"/>
            <a:ext cx="8915399" cy="823448"/>
          </a:xfrm>
        </p:spPr>
        <p:txBody>
          <a:bodyPr>
            <a:normAutofit/>
          </a:bodyPr>
          <a:lstStyle/>
          <a:p>
            <a:r>
              <a:rPr lang="fr-FR" sz="4400" b="1"/>
              <a:t>CHINA</a:t>
            </a:r>
          </a:p>
        </p:txBody>
      </p:sp>
      <p:sp>
        <p:nvSpPr>
          <p:cNvPr id="3" name="Sous-titre 2"/>
          <p:cNvSpPr>
            <a:spLocks noGrp="1"/>
          </p:cNvSpPr>
          <p:nvPr>
            <p:ph type="subTitle" idx="1"/>
          </p:nvPr>
        </p:nvSpPr>
        <p:spPr>
          <a:xfrm>
            <a:off x="2589213" y="5598647"/>
            <a:ext cx="8915399" cy="735892"/>
          </a:xfrm>
        </p:spPr>
        <p:txBody>
          <a:bodyPr>
            <a:noAutofit/>
          </a:bodyPr>
          <a:lstStyle/>
          <a:p>
            <a:pPr>
              <a:lnSpc>
                <a:spcPct val="80000"/>
              </a:lnSpc>
            </a:pPr>
            <a:r>
              <a:rPr lang="fr-FR" sz="1100" b="1" dirty="0"/>
              <a:t>F. BOLLON</a:t>
            </a:r>
          </a:p>
          <a:p>
            <a:pPr>
              <a:lnSpc>
                <a:spcPct val="80000"/>
              </a:lnSpc>
            </a:pPr>
            <a:r>
              <a:rPr lang="fr-FR" sz="1100" b="1" dirty="0"/>
              <a:t>FRMB-CONSULTING</a:t>
            </a:r>
          </a:p>
          <a:p>
            <a:pPr>
              <a:lnSpc>
                <a:spcPct val="80000"/>
              </a:lnSpc>
            </a:pPr>
            <a:r>
              <a:rPr lang="fr-FR" sz="1100" b="1" cap="all" dirty="0"/>
              <a:t>March 2020</a:t>
            </a:r>
          </a:p>
        </p:txBody>
      </p:sp>
    </p:spTree>
    <p:extLst>
      <p:ext uri="{BB962C8B-B14F-4D97-AF65-F5344CB8AC3E}">
        <p14:creationId xmlns:p14="http://schemas.microsoft.com/office/powerpoint/2010/main" val="963351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012AC-FC92-483C-A1F4-F2F797AD3241}"/>
              </a:ext>
            </a:extLst>
          </p:cNvPr>
          <p:cNvSpPr>
            <a:spLocks noGrp="1"/>
          </p:cNvSpPr>
          <p:nvPr>
            <p:ph type="title"/>
          </p:nvPr>
        </p:nvSpPr>
        <p:spPr/>
        <p:txBody>
          <a:bodyPr>
            <a:normAutofit fontScale="90000"/>
          </a:bodyPr>
          <a:lstStyle/>
          <a:p>
            <a:r>
              <a:rPr lang="fr-FR" b="1"/>
              <a:t>CHINA</a:t>
            </a:r>
            <a:br>
              <a:rPr lang="fr-FR" b="1"/>
            </a:br>
            <a:r>
              <a:rPr lang="fr-FR" b="1"/>
              <a:t>GEOPOLITICAL ISSUES</a:t>
            </a:r>
            <a:br>
              <a:rPr lang="fr-FR"/>
            </a:br>
            <a:endParaRPr lang="fr-FR"/>
          </a:p>
        </p:txBody>
      </p:sp>
      <p:sp>
        <p:nvSpPr>
          <p:cNvPr id="3" name="Espace réservé du contenu 2">
            <a:extLst>
              <a:ext uri="{FF2B5EF4-FFF2-40B4-BE49-F238E27FC236}">
                <a16:creationId xmlns:a16="http://schemas.microsoft.com/office/drawing/2014/main" id="{25A2AA6B-DA68-49F3-8AA3-9930E7719EE2}"/>
              </a:ext>
            </a:extLst>
          </p:cNvPr>
          <p:cNvSpPr>
            <a:spLocks noGrp="1"/>
          </p:cNvSpPr>
          <p:nvPr>
            <p:ph idx="1"/>
          </p:nvPr>
        </p:nvSpPr>
        <p:spPr>
          <a:xfrm>
            <a:off x="2223452" y="1905000"/>
            <a:ext cx="8915400" cy="4230808"/>
          </a:xfrm>
        </p:spPr>
        <p:txBody>
          <a:bodyPr>
            <a:normAutofit lnSpcReduction="10000"/>
          </a:bodyPr>
          <a:lstStyle/>
          <a:p>
            <a:pPr marL="0" indent="0">
              <a:spcAft>
                <a:spcPts val="1200"/>
              </a:spcAft>
              <a:buNone/>
            </a:pPr>
            <a:r>
              <a:rPr lang="fr-FR" sz="2800" b="1" dirty="0">
                <a:solidFill>
                  <a:srgbClr val="FF0000"/>
                </a:solidFill>
              </a:rPr>
              <a:t>China </a:t>
            </a:r>
            <a:r>
              <a:rPr lang="fr-FR" sz="2800" b="1" dirty="0" err="1">
                <a:solidFill>
                  <a:srgbClr val="FF0000"/>
                </a:solidFill>
              </a:rPr>
              <a:t>is</a:t>
            </a:r>
            <a:r>
              <a:rPr lang="fr-FR" sz="2800" b="1" dirty="0">
                <a:solidFill>
                  <a:srgbClr val="FF0000"/>
                </a:solidFill>
              </a:rPr>
              <a:t> </a:t>
            </a:r>
            <a:r>
              <a:rPr lang="fr-FR" sz="2800" b="1" dirty="0" err="1">
                <a:solidFill>
                  <a:srgbClr val="FF0000"/>
                </a:solidFill>
              </a:rPr>
              <a:t>facing</a:t>
            </a:r>
            <a:r>
              <a:rPr lang="fr-FR" sz="2800" b="1" dirty="0">
                <a:solidFill>
                  <a:srgbClr val="FF0000"/>
                </a:solidFill>
              </a:rPr>
              <a:t> </a:t>
            </a:r>
            <a:r>
              <a:rPr lang="fr-FR" sz="2800" b="1" dirty="0" err="1">
                <a:solidFill>
                  <a:srgbClr val="FF0000"/>
                </a:solidFill>
              </a:rPr>
              <a:t>many</a:t>
            </a:r>
            <a:r>
              <a:rPr lang="fr-FR" sz="2800" b="1" dirty="0">
                <a:solidFill>
                  <a:srgbClr val="FF0000"/>
                </a:solidFill>
              </a:rPr>
              <a:t> </a:t>
            </a:r>
            <a:r>
              <a:rPr lang="fr-FR" sz="2800" b="1" dirty="0" err="1">
                <a:solidFill>
                  <a:srgbClr val="FF0000"/>
                </a:solidFill>
              </a:rPr>
              <a:t>geopolitical</a:t>
            </a:r>
            <a:r>
              <a:rPr lang="fr-FR" sz="2800" b="1" dirty="0">
                <a:solidFill>
                  <a:srgbClr val="FF0000"/>
                </a:solidFill>
              </a:rPr>
              <a:t> issues </a:t>
            </a:r>
            <a:r>
              <a:rPr lang="fr-FR" sz="2800" dirty="0" err="1">
                <a:solidFill>
                  <a:schemeClr val="tx1"/>
                </a:solidFill>
              </a:rPr>
              <a:t>notably</a:t>
            </a:r>
            <a:r>
              <a:rPr lang="fr-FR" sz="2800" dirty="0">
                <a:solidFill>
                  <a:schemeClr val="tx1"/>
                </a:solidFill>
              </a:rPr>
              <a:t>:</a:t>
            </a:r>
          </a:p>
          <a:p>
            <a:pPr marL="685800" lvl="1">
              <a:spcAft>
                <a:spcPts val="1200"/>
              </a:spcAft>
              <a:buFontTx/>
              <a:buChar char="-"/>
            </a:pPr>
            <a:r>
              <a:rPr lang="fr-FR" sz="2400" b="1" dirty="0"/>
              <a:t>The leadership of the world in front of the USA</a:t>
            </a:r>
          </a:p>
          <a:p>
            <a:pPr marL="685800" lvl="1">
              <a:spcAft>
                <a:spcPts val="1200"/>
              </a:spcAft>
              <a:buFontTx/>
              <a:buChar char="-"/>
            </a:pPr>
            <a:r>
              <a:rPr lang="fr-FR" sz="2400" b="1" dirty="0"/>
              <a:t>The </a:t>
            </a:r>
            <a:r>
              <a:rPr lang="fr-FR" sz="2400" b="1" dirty="0" err="1"/>
              <a:t>political</a:t>
            </a:r>
            <a:r>
              <a:rPr lang="fr-FR" sz="2400" b="1" dirty="0"/>
              <a:t> </a:t>
            </a:r>
            <a:r>
              <a:rPr lang="fr-FR" sz="2400" b="1" dirty="0" err="1"/>
              <a:t>evolution</a:t>
            </a:r>
            <a:r>
              <a:rPr lang="fr-FR" sz="2400" b="1" dirty="0"/>
              <a:t> of Hong Kong and Taiwan</a:t>
            </a:r>
          </a:p>
          <a:p>
            <a:pPr marL="685800" lvl="1">
              <a:spcAft>
                <a:spcPts val="1200"/>
              </a:spcAft>
              <a:buFontTx/>
              <a:buChar char="-"/>
            </a:pPr>
            <a:r>
              <a:rPr lang="fr-FR" sz="2400" b="1" dirty="0"/>
              <a:t>The Belt and Road Initiative</a:t>
            </a:r>
          </a:p>
          <a:p>
            <a:pPr marL="685800" lvl="1">
              <a:spcAft>
                <a:spcPts val="1200"/>
              </a:spcAft>
              <a:buFontTx/>
              <a:buChar char="-"/>
            </a:pPr>
            <a:r>
              <a:rPr lang="fr-FR" sz="2400" b="1" dirty="0"/>
              <a:t>The </a:t>
            </a:r>
            <a:r>
              <a:rPr lang="fr-FR" sz="2400" b="1" dirty="0" err="1"/>
              <a:t>relationship</a:t>
            </a:r>
            <a:r>
              <a:rPr lang="fr-FR" sz="2400" b="1" dirty="0"/>
              <a:t> with Europe and USA </a:t>
            </a:r>
            <a:r>
              <a:rPr lang="fr-FR" sz="2400" b="1" dirty="0" err="1"/>
              <a:t>following</a:t>
            </a:r>
            <a:r>
              <a:rPr lang="fr-FR" sz="2400" b="1" dirty="0"/>
              <a:t> the Made in China 2025 program</a:t>
            </a:r>
          </a:p>
          <a:p>
            <a:pPr marL="685800" lvl="1">
              <a:spcAft>
                <a:spcPts val="1200"/>
              </a:spcAft>
              <a:buFontTx/>
              <a:buChar char="-"/>
            </a:pPr>
            <a:r>
              <a:rPr lang="fr-FR" sz="2400" b="1" dirty="0"/>
              <a:t>The Corona Virus Covid-19</a:t>
            </a:r>
          </a:p>
          <a:p>
            <a:pPr marL="685800" lvl="1">
              <a:buFontTx/>
              <a:buChar char="-"/>
            </a:pPr>
            <a:endParaRPr lang="fr-FR" dirty="0"/>
          </a:p>
          <a:p>
            <a:endParaRPr lang="fr-FR" dirty="0"/>
          </a:p>
        </p:txBody>
      </p:sp>
      <p:sp>
        <p:nvSpPr>
          <p:cNvPr id="4" name="Espace réservé du pied de page 3">
            <a:extLst>
              <a:ext uri="{FF2B5EF4-FFF2-40B4-BE49-F238E27FC236}">
                <a16:creationId xmlns:a16="http://schemas.microsoft.com/office/drawing/2014/main" id="{5E170747-9253-4059-BD55-CA077D02DE2B}"/>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CA04F0FF-382C-4538-9B50-DC8E654F909A}"/>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32655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11A39-1E3C-47CA-802D-F41BEB5D4E36}"/>
              </a:ext>
            </a:extLst>
          </p:cNvPr>
          <p:cNvSpPr>
            <a:spLocks noGrp="1"/>
          </p:cNvSpPr>
          <p:nvPr>
            <p:ph type="title"/>
          </p:nvPr>
        </p:nvSpPr>
        <p:spPr/>
        <p:txBody>
          <a:bodyPr/>
          <a:lstStyle/>
          <a:p>
            <a:r>
              <a:rPr lang="fr-FR" b="1"/>
              <a:t>THE BELT AND ROAD INITIATIVE</a:t>
            </a:r>
            <a:endParaRPr lang="fr-FR"/>
          </a:p>
        </p:txBody>
      </p:sp>
      <p:sp>
        <p:nvSpPr>
          <p:cNvPr id="3" name="Espace réservé du contenu 2">
            <a:extLst>
              <a:ext uri="{FF2B5EF4-FFF2-40B4-BE49-F238E27FC236}">
                <a16:creationId xmlns:a16="http://schemas.microsoft.com/office/drawing/2014/main" id="{526772F8-078E-499F-A54D-0A46832D1856}"/>
              </a:ext>
            </a:extLst>
          </p:cNvPr>
          <p:cNvSpPr>
            <a:spLocks noGrp="1"/>
          </p:cNvSpPr>
          <p:nvPr>
            <p:ph idx="1"/>
          </p:nvPr>
        </p:nvSpPr>
        <p:spPr>
          <a:xfrm>
            <a:off x="2293257" y="1905000"/>
            <a:ext cx="9211355" cy="4230808"/>
          </a:xfrm>
        </p:spPr>
        <p:txBody>
          <a:bodyPr>
            <a:normAutofit fontScale="92500"/>
          </a:bodyPr>
          <a:lstStyle/>
          <a:p>
            <a:r>
              <a:rPr lang="en-US" sz="2400"/>
              <a:t>Launched in 2013, </a:t>
            </a:r>
            <a:r>
              <a:rPr lang="en-US" sz="2400" b="1">
                <a:solidFill>
                  <a:srgbClr val="FF0000"/>
                </a:solidFill>
              </a:rPr>
              <a:t>the Belt and Road Initiative</a:t>
            </a:r>
            <a:r>
              <a:rPr lang="en-US" sz="2400"/>
              <a:t>, formerly known as </a:t>
            </a:r>
            <a:r>
              <a:rPr lang="en-US" sz="2400" b="1">
                <a:solidFill>
                  <a:srgbClr val="FF0000"/>
                </a:solidFill>
              </a:rPr>
              <a:t>One Belt, One Road</a:t>
            </a:r>
            <a:r>
              <a:rPr lang="en-US" sz="2400"/>
              <a:t>, is essentially a slogan but it could eventually cover all the Chinese commercial diplomacy. </a:t>
            </a:r>
          </a:p>
          <a:p>
            <a:r>
              <a:rPr lang="en-US" sz="2400"/>
              <a:t>The basic concept consists of </a:t>
            </a:r>
            <a:r>
              <a:rPr lang="en-US" sz="2400" b="1">
                <a:solidFill>
                  <a:srgbClr val="00B050"/>
                </a:solidFill>
              </a:rPr>
              <a:t>the construction of infrastructure </a:t>
            </a:r>
            <a:r>
              <a:rPr lang="en-US" sz="2400"/>
              <a:t>(ports, railways, roads, etc.), </a:t>
            </a:r>
            <a:r>
              <a:rPr lang="en-US" sz="2400" b="1">
                <a:solidFill>
                  <a:srgbClr val="00B050"/>
                </a:solidFill>
              </a:rPr>
              <a:t>loans, investment programs, a development bank</a:t>
            </a:r>
            <a:r>
              <a:rPr lang="en-US" sz="2400"/>
              <a:t> and the creation of special economic zones in China. </a:t>
            </a:r>
          </a:p>
          <a:p>
            <a:r>
              <a:rPr lang="en-US" sz="2400" b="1">
                <a:solidFill>
                  <a:srgbClr val="00B050"/>
                </a:solidFill>
              </a:rPr>
              <a:t>89% of the BRI contracts have so far been awarded to Chinese companies</a:t>
            </a:r>
            <a:r>
              <a:rPr lang="en-US" sz="2400"/>
              <a:t>. It appears that the Chinese State collects and distributes public and private funds </a:t>
            </a:r>
            <a:r>
              <a:rPr lang="en-US" sz="2400" b="1">
                <a:solidFill>
                  <a:srgbClr val="FF0000"/>
                </a:solidFill>
              </a:rPr>
              <a:t>to finance and ensure the international development of its domestic enterprises</a:t>
            </a:r>
            <a:r>
              <a:rPr lang="en-US" sz="2400"/>
              <a:t>.</a:t>
            </a:r>
            <a:endParaRPr lang="fr-FR" sz="2400"/>
          </a:p>
        </p:txBody>
      </p:sp>
      <p:sp>
        <p:nvSpPr>
          <p:cNvPr id="4" name="Espace réservé du pied de page 3">
            <a:extLst>
              <a:ext uri="{FF2B5EF4-FFF2-40B4-BE49-F238E27FC236}">
                <a16:creationId xmlns:a16="http://schemas.microsoft.com/office/drawing/2014/main" id="{5CB9E0AC-F634-4067-A5BC-84EAC9AAE94B}"/>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B0E7130D-613F-48B5-9B2D-561B0291AB55}"/>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10131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44477-6BDB-40C2-AA1F-F5AD88E87C0B}"/>
              </a:ext>
            </a:extLst>
          </p:cNvPr>
          <p:cNvSpPr>
            <a:spLocks noGrp="1"/>
          </p:cNvSpPr>
          <p:nvPr>
            <p:ph type="title"/>
          </p:nvPr>
        </p:nvSpPr>
        <p:spPr/>
        <p:txBody>
          <a:bodyPr/>
          <a:lstStyle/>
          <a:p>
            <a:r>
              <a:rPr lang="fr-FR" b="1"/>
              <a:t>THE BELT AND ROAD INITIATIVE</a:t>
            </a:r>
            <a:endParaRPr lang="fr-FR"/>
          </a:p>
        </p:txBody>
      </p:sp>
      <p:sp>
        <p:nvSpPr>
          <p:cNvPr id="3" name="Espace réservé du contenu 2">
            <a:extLst>
              <a:ext uri="{FF2B5EF4-FFF2-40B4-BE49-F238E27FC236}">
                <a16:creationId xmlns:a16="http://schemas.microsoft.com/office/drawing/2014/main" id="{8F28E517-DE95-4171-AB57-44E1A8CBA3B9}"/>
              </a:ext>
            </a:extLst>
          </p:cNvPr>
          <p:cNvSpPr>
            <a:spLocks noGrp="1"/>
          </p:cNvSpPr>
          <p:nvPr>
            <p:ph idx="1"/>
          </p:nvPr>
        </p:nvSpPr>
        <p:spPr>
          <a:xfrm>
            <a:off x="2589212" y="2173129"/>
            <a:ext cx="8915400" cy="3879222"/>
          </a:xfrm>
        </p:spPr>
        <p:txBody>
          <a:bodyPr>
            <a:normAutofit fontScale="92500" lnSpcReduction="10000"/>
          </a:bodyPr>
          <a:lstStyle/>
          <a:p>
            <a:r>
              <a:rPr lang="fr-FR" sz="2400" err="1"/>
              <a:t>Its</a:t>
            </a:r>
            <a:r>
              <a:rPr lang="fr-FR" sz="2400"/>
              <a:t> total </a:t>
            </a:r>
            <a:r>
              <a:rPr lang="fr-FR" sz="2400" err="1"/>
              <a:t>cost</a:t>
            </a:r>
            <a:r>
              <a:rPr lang="fr-FR" sz="2400"/>
              <a:t> (</a:t>
            </a:r>
            <a:r>
              <a:rPr lang="fr-FR" sz="2400" b="1">
                <a:solidFill>
                  <a:srgbClr val="FF0000"/>
                </a:solidFill>
              </a:rPr>
              <a:t>up to USD 1,000 billion</a:t>
            </a:r>
            <a:r>
              <a:rPr lang="fr-FR" sz="2400"/>
              <a:t>) and the </a:t>
            </a:r>
            <a:r>
              <a:rPr lang="fr-FR" sz="2400" err="1"/>
              <a:t>number</a:t>
            </a:r>
            <a:r>
              <a:rPr lang="fr-FR" sz="2400"/>
              <a:t> of countries involved (</a:t>
            </a:r>
            <a:r>
              <a:rPr lang="fr-FR" sz="2400" b="1">
                <a:solidFill>
                  <a:srgbClr val="FF0000"/>
                </a:solidFill>
              </a:rPr>
              <a:t>at least 60</a:t>
            </a:r>
            <a:r>
              <a:rPr lang="fr-FR" sz="2400"/>
              <a:t>) </a:t>
            </a:r>
            <a:r>
              <a:rPr lang="fr-FR" sz="2400" err="1"/>
              <a:t>vary</a:t>
            </a:r>
            <a:r>
              <a:rPr lang="fr-FR" sz="2400"/>
              <a:t> </a:t>
            </a:r>
            <a:r>
              <a:rPr lang="fr-FR" sz="2400" err="1"/>
              <a:t>depending</a:t>
            </a:r>
            <a:r>
              <a:rPr lang="fr-FR" sz="2400"/>
              <a:t> on the source. </a:t>
            </a:r>
          </a:p>
          <a:p>
            <a:r>
              <a:rPr lang="fr-FR" sz="2400"/>
              <a:t>The Chinese slogan "</a:t>
            </a:r>
            <a:r>
              <a:rPr lang="zh-CN" altLang="fr-FR" sz="2400"/>
              <a:t>一带一路</a:t>
            </a:r>
            <a:r>
              <a:rPr lang="fr-FR" altLang="zh-CN" sz="2400"/>
              <a:t>"[</a:t>
            </a:r>
            <a:r>
              <a:rPr lang="fr-FR" sz="2400" err="1"/>
              <a:t>yīdài</a:t>
            </a:r>
            <a:r>
              <a:rPr lang="fr-FR" sz="2400"/>
              <a:t> </a:t>
            </a:r>
            <a:r>
              <a:rPr lang="fr-FR" sz="2400" err="1"/>
              <a:t>yīlù</a:t>
            </a:r>
            <a:r>
              <a:rPr lang="fr-FR" sz="2400"/>
              <a:t>] </a:t>
            </a:r>
            <a:r>
              <a:rPr lang="fr-FR" sz="2400" err="1"/>
              <a:t>is</a:t>
            </a:r>
            <a:r>
              <a:rPr lang="fr-FR" sz="2400"/>
              <a:t> </a:t>
            </a:r>
            <a:r>
              <a:rPr lang="fr-FR" sz="2400" err="1"/>
              <a:t>commonly</a:t>
            </a:r>
            <a:r>
              <a:rPr lang="fr-FR" sz="2400"/>
              <a:t> </a:t>
            </a:r>
            <a:r>
              <a:rPr lang="fr-FR" sz="2400" err="1"/>
              <a:t>translated</a:t>
            </a:r>
            <a:r>
              <a:rPr lang="fr-FR" sz="2400"/>
              <a:t> as "a </a:t>
            </a:r>
            <a:r>
              <a:rPr lang="fr-FR" sz="2400" err="1"/>
              <a:t>belt</a:t>
            </a:r>
            <a:r>
              <a:rPr lang="fr-FR" sz="2400"/>
              <a:t>, a road". But "</a:t>
            </a:r>
            <a:r>
              <a:rPr lang="zh-CN" altLang="fr-FR" sz="2400"/>
              <a:t>带</a:t>
            </a:r>
            <a:r>
              <a:rPr lang="fr-FR" altLang="zh-CN" sz="2400"/>
              <a:t>" </a:t>
            </a:r>
            <a:r>
              <a:rPr lang="fr-FR" sz="2400" err="1"/>
              <a:t>also</a:t>
            </a:r>
            <a:r>
              <a:rPr lang="fr-FR" sz="2400"/>
              <a:t> </a:t>
            </a:r>
            <a:r>
              <a:rPr lang="fr-FR" sz="2400" err="1"/>
              <a:t>means</a:t>
            </a:r>
            <a:r>
              <a:rPr lang="fr-FR" sz="2400"/>
              <a:t> "what </a:t>
            </a:r>
            <a:r>
              <a:rPr lang="fr-FR" sz="2400" err="1"/>
              <a:t>is</a:t>
            </a:r>
            <a:r>
              <a:rPr lang="fr-FR" sz="2400"/>
              <a:t> </a:t>
            </a:r>
            <a:r>
              <a:rPr lang="fr-FR" sz="2400" err="1"/>
              <a:t>around</a:t>
            </a:r>
            <a:r>
              <a:rPr lang="fr-FR" sz="2400"/>
              <a:t>" China. </a:t>
            </a:r>
          </a:p>
          <a:p>
            <a:r>
              <a:rPr lang="fr-FR" sz="2400" err="1"/>
              <a:t>Thus</a:t>
            </a:r>
            <a:r>
              <a:rPr lang="fr-FR" sz="2400"/>
              <a:t>, in the strict </a:t>
            </a:r>
            <a:r>
              <a:rPr lang="fr-FR" sz="2400" err="1"/>
              <a:t>sense</a:t>
            </a:r>
            <a:r>
              <a:rPr lang="fr-FR" sz="2400"/>
              <a:t>, the "road" </a:t>
            </a:r>
            <a:r>
              <a:rPr lang="fr-FR" sz="2400" err="1"/>
              <a:t>is</a:t>
            </a:r>
            <a:r>
              <a:rPr lang="fr-FR" sz="2400"/>
              <a:t> the </a:t>
            </a:r>
            <a:r>
              <a:rPr lang="fr-FR" sz="2400" err="1"/>
              <a:t>overland</a:t>
            </a:r>
            <a:r>
              <a:rPr lang="fr-FR" sz="2400"/>
              <a:t> route of about 10,000 km </a:t>
            </a:r>
            <a:r>
              <a:rPr lang="fr-FR" sz="2400" err="1"/>
              <a:t>linking</a:t>
            </a:r>
            <a:r>
              <a:rPr lang="fr-FR" sz="2400"/>
              <a:t> Europe and China, and the "</a:t>
            </a:r>
            <a:r>
              <a:rPr lang="fr-FR" sz="2400" err="1"/>
              <a:t>belt</a:t>
            </a:r>
            <a:r>
              <a:rPr lang="fr-FR" sz="2400"/>
              <a:t>" </a:t>
            </a:r>
            <a:r>
              <a:rPr lang="fr-FR" sz="2400" err="1"/>
              <a:t>would</a:t>
            </a:r>
            <a:r>
              <a:rPr lang="fr-FR" sz="2400"/>
              <a:t> </a:t>
            </a:r>
            <a:r>
              <a:rPr lang="fr-FR" sz="2400" err="1"/>
              <a:t>be</a:t>
            </a:r>
            <a:r>
              <a:rPr lang="fr-FR" sz="2400"/>
              <a:t> the maritime route </a:t>
            </a:r>
            <a:r>
              <a:rPr lang="fr-FR" sz="2400" err="1"/>
              <a:t>linking</a:t>
            </a:r>
            <a:r>
              <a:rPr lang="fr-FR" sz="2400"/>
              <a:t> </a:t>
            </a:r>
            <a:r>
              <a:rPr lang="fr-FR" sz="2400" err="1"/>
              <a:t>these</a:t>
            </a:r>
            <a:r>
              <a:rPr lang="fr-FR" sz="2400"/>
              <a:t> </a:t>
            </a:r>
            <a:r>
              <a:rPr lang="fr-FR" sz="2400" err="1"/>
              <a:t>two</a:t>
            </a:r>
            <a:r>
              <a:rPr lang="fr-FR" sz="2400"/>
              <a:t> continents via the </a:t>
            </a:r>
            <a:r>
              <a:rPr lang="fr-FR" sz="2400" err="1"/>
              <a:t>Indian</a:t>
            </a:r>
            <a:r>
              <a:rPr lang="fr-FR" sz="2400"/>
              <a:t> </a:t>
            </a:r>
            <a:r>
              <a:rPr lang="fr-FR" sz="2400" err="1"/>
              <a:t>Ocean</a:t>
            </a:r>
            <a:r>
              <a:rPr lang="fr-FR" sz="2400"/>
              <a:t>, the Suez Canal and the </a:t>
            </a:r>
            <a:r>
              <a:rPr lang="fr-FR" sz="2400" err="1"/>
              <a:t>Mediterranean</a:t>
            </a:r>
            <a:r>
              <a:rPr lang="fr-FR" sz="2400"/>
              <a:t>. </a:t>
            </a:r>
          </a:p>
          <a:p>
            <a:r>
              <a:rPr lang="fr-FR" sz="2400" b="1">
                <a:solidFill>
                  <a:srgbClr val="00B050"/>
                </a:solidFill>
              </a:rPr>
              <a:t>All the infrastructure </a:t>
            </a:r>
            <a:r>
              <a:rPr lang="fr-FR" sz="2400" b="1" err="1">
                <a:solidFill>
                  <a:srgbClr val="00B050"/>
                </a:solidFill>
              </a:rPr>
              <a:t>aimed</a:t>
            </a:r>
            <a:r>
              <a:rPr lang="fr-FR" sz="2400" b="1">
                <a:solidFill>
                  <a:srgbClr val="00B050"/>
                </a:solidFill>
              </a:rPr>
              <a:t> at building </a:t>
            </a:r>
            <a:r>
              <a:rPr lang="fr-FR" sz="2400" b="1" err="1">
                <a:solidFill>
                  <a:srgbClr val="00B050"/>
                </a:solidFill>
              </a:rPr>
              <a:t>these</a:t>
            </a:r>
            <a:r>
              <a:rPr lang="fr-FR" sz="2400" b="1">
                <a:solidFill>
                  <a:srgbClr val="00B050"/>
                </a:solidFill>
              </a:rPr>
              <a:t> 2 </a:t>
            </a:r>
            <a:r>
              <a:rPr lang="fr-FR" sz="2400" b="1" err="1">
                <a:solidFill>
                  <a:srgbClr val="00B050"/>
                </a:solidFill>
              </a:rPr>
              <a:t>roads</a:t>
            </a:r>
            <a:r>
              <a:rPr lang="fr-FR" sz="2400" b="1">
                <a:solidFill>
                  <a:srgbClr val="00B050"/>
                </a:solidFill>
              </a:rPr>
              <a:t> </a:t>
            </a:r>
            <a:r>
              <a:rPr lang="fr-FR" sz="2400" b="1" err="1">
                <a:solidFill>
                  <a:srgbClr val="00B050"/>
                </a:solidFill>
              </a:rPr>
              <a:t>would</a:t>
            </a:r>
            <a:r>
              <a:rPr lang="fr-FR" sz="2400" b="1">
                <a:solidFill>
                  <a:srgbClr val="00B050"/>
                </a:solidFill>
              </a:rPr>
              <a:t> </a:t>
            </a:r>
            <a:r>
              <a:rPr lang="fr-FR" sz="2400" b="1" err="1">
                <a:solidFill>
                  <a:srgbClr val="00B050"/>
                </a:solidFill>
              </a:rPr>
              <a:t>be</a:t>
            </a:r>
            <a:r>
              <a:rPr lang="fr-FR" sz="2400" b="1">
                <a:solidFill>
                  <a:srgbClr val="00B050"/>
                </a:solidFill>
              </a:rPr>
              <a:t> </a:t>
            </a:r>
            <a:r>
              <a:rPr lang="fr-FR" sz="2400" b="1" err="1">
                <a:solidFill>
                  <a:srgbClr val="00B050"/>
                </a:solidFill>
              </a:rPr>
              <a:t>financeable</a:t>
            </a:r>
            <a:r>
              <a:rPr lang="fr-FR" sz="2400" b="1">
                <a:solidFill>
                  <a:srgbClr val="00B050"/>
                </a:solidFill>
              </a:rPr>
              <a:t> by the </a:t>
            </a:r>
            <a:r>
              <a:rPr lang="fr-FR" sz="2400" b="1" err="1">
                <a:solidFill>
                  <a:srgbClr val="00B050"/>
                </a:solidFill>
              </a:rPr>
              <a:t>project</a:t>
            </a:r>
            <a:r>
              <a:rPr lang="fr-FR" sz="2400" b="1">
                <a:solidFill>
                  <a:srgbClr val="00B050"/>
                </a:solidFill>
              </a:rPr>
              <a:t>.</a:t>
            </a:r>
          </a:p>
        </p:txBody>
      </p:sp>
      <p:sp>
        <p:nvSpPr>
          <p:cNvPr id="4" name="Espace réservé du pied de page 3">
            <a:extLst>
              <a:ext uri="{FF2B5EF4-FFF2-40B4-BE49-F238E27FC236}">
                <a16:creationId xmlns:a16="http://schemas.microsoft.com/office/drawing/2014/main" id="{534389D9-C39A-4A14-B807-79F3EA082A0B}"/>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DC14DEAC-B270-43A7-8CD9-28AA65685B0D}"/>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7497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17A98-2A96-4118-A1D2-AF7293836C74}"/>
              </a:ext>
            </a:extLst>
          </p:cNvPr>
          <p:cNvSpPr>
            <a:spLocks noGrp="1"/>
          </p:cNvSpPr>
          <p:nvPr>
            <p:ph type="title"/>
          </p:nvPr>
        </p:nvSpPr>
        <p:spPr/>
        <p:txBody>
          <a:bodyPr/>
          <a:lstStyle/>
          <a:p>
            <a:r>
              <a:rPr lang="fr-FR" b="1"/>
              <a:t>THE BELT AND ROAD INITIATIVE</a:t>
            </a:r>
            <a:endParaRPr lang="fr-FR"/>
          </a:p>
        </p:txBody>
      </p:sp>
      <p:sp>
        <p:nvSpPr>
          <p:cNvPr id="3" name="Espace réservé du contenu 2">
            <a:extLst>
              <a:ext uri="{FF2B5EF4-FFF2-40B4-BE49-F238E27FC236}">
                <a16:creationId xmlns:a16="http://schemas.microsoft.com/office/drawing/2014/main" id="{5DAD9B9B-8A73-4A57-92EA-CA1A4ED8915A}"/>
              </a:ext>
            </a:extLst>
          </p:cNvPr>
          <p:cNvSpPr>
            <a:spLocks noGrp="1"/>
          </p:cNvSpPr>
          <p:nvPr>
            <p:ph idx="1"/>
          </p:nvPr>
        </p:nvSpPr>
        <p:spPr/>
        <p:txBody>
          <a:bodyPr/>
          <a:lstStyle/>
          <a:p>
            <a:pPr marL="0" indent="0">
              <a:buNone/>
            </a:pPr>
            <a:r>
              <a:rPr lang="en-US" sz="2400" dirty="0"/>
              <a:t>In a broader sense, </a:t>
            </a:r>
            <a:r>
              <a:rPr lang="en-US" sz="2400" b="1" dirty="0">
                <a:solidFill>
                  <a:srgbClr val="00B050"/>
                </a:solidFill>
              </a:rPr>
              <a:t>the "belt" could encompass all regions of the world: </a:t>
            </a:r>
          </a:p>
          <a:p>
            <a:r>
              <a:rPr lang="en-US" sz="2400" dirty="0"/>
              <a:t>Africa</a:t>
            </a:r>
          </a:p>
          <a:p>
            <a:r>
              <a:rPr lang="en-US" sz="2400" dirty="0"/>
              <a:t>South America</a:t>
            </a:r>
          </a:p>
          <a:p>
            <a:r>
              <a:rPr lang="en-US" sz="2400" dirty="0"/>
              <a:t>Antarctica with a "Polar Silk Road"... </a:t>
            </a:r>
          </a:p>
          <a:p>
            <a:r>
              <a:rPr lang="en-US" sz="2400" dirty="0"/>
              <a:t>and even the World as a whole, with the idea of a digital silk road. </a:t>
            </a:r>
          </a:p>
          <a:p>
            <a:endParaRPr lang="fr-FR" dirty="0"/>
          </a:p>
        </p:txBody>
      </p:sp>
      <p:sp>
        <p:nvSpPr>
          <p:cNvPr id="4" name="Espace réservé du pied de page 3">
            <a:extLst>
              <a:ext uri="{FF2B5EF4-FFF2-40B4-BE49-F238E27FC236}">
                <a16:creationId xmlns:a16="http://schemas.microsoft.com/office/drawing/2014/main" id="{092DEC26-3D98-4FA2-A2C1-DDE348DCB057}"/>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2AF986A9-4DDB-4A90-B0AA-C5F0E182576C}"/>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37097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3E815-B00C-4BA7-9C4A-04027B93F05C}"/>
              </a:ext>
            </a:extLst>
          </p:cNvPr>
          <p:cNvSpPr>
            <a:spLocks noGrp="1"/>
          </p:cNvSpPr>
          <p:nvPr>
            <p:ph type="title"/>
          </p:nvPr>
        </p:nvSpPr>
        <p:spPr/>
        <p:txBody>
          <a:bodyPr/>
          <a:lstStyle/>
          <a:p>
            <a:r>
              <a:rPr lang="fr-FR" b="1" dirty="0"/>
              <a:t>MADE IN CHINA 2025</a:t>
            </a:r>
            <a:endParaRPr lang="fr-FR" dirty="0"/>
          </a:p>
        </p:txBody>
      </p:sp>
      <p:sp>
        <p:nvSpPr>
          <p:cNvPr id="3" name="Espace réservé du contenu 2">
            <a:extLst>
              <a:ext uri="{FF2B5EF4-FFF2-40B4-BE49-F238E27FC236}">
                <a16:creationId xmlns:a16="http://schemas.microsoft.com/office/drawing/2014/main" id="{04C597ED-2E64-427B-8E6A-4EDF5747447D}"/>
              </a:ext>
            </a:extLst>
          </p:cNvPr>
          <p:cNvSpPr>
            <a:spLocks noGrp="1"/>
          </p:cNvSpPr>
          <p:nvPr>
            <p:ph idx="1"/>
          </p:nvPr>
        </p:nvSpPr>
        <p:spPr>
          <a:xfrm>
            <a:off x="2371498" y="1905000"/>
            <a:ext cx="8915400" cy="3777622"/>
          </a:xfrm>
        </p:spPr>
        <p:txBody>
          <a:bodyPr/>
          <a:lstStyle/>
          <a:p>
            <a:pPr marL="0" indent="0">
              <a:buNone/>
            </a:pPr>
            <a:r>
              <a:rPr lang="en-US" sz="2800" b="1">
                <a:solidFill>
                  <a:srgbClr val="FF0000"/>
                </a:solidFill>
              </a:rPr>
              <a:t>Program Made in China 2025 </a:t>
            </a:r>
          </a:p>
          <a:p>
            <a:r>
              <a:rPr lang="en-US" sz="2400" b="1">
                <a:solidFill>
                  <a:srgbClr val="00B050"/>
                </a:solidFill>
              </a:rPr>
              <a:t>Accelerate the automation of factories and the integration of digital technology</a:t>
            </a:r>
            <a:r>
              <a:rPr lang="en-US" sz="2400"/>
              <a:t> into the core of the production system through a series of loans or tax incentives with nearly 40 billion euros injected between 2016 and 2020. </a:t>
            </a:r>
          </a:p>
          <a:p>
            <a:r>
              <a:rPr lang="en-US" sz="2400"/>
              <a:t>Target declared in terms of market share of Chinese industry on the domestic market (e. g. </a:t>
            </a:r>
            <a:r>
              <a:rPr lang="en-US" sz="2400" b="1">
                <a:solidFill>
                  <a:srgbClr val="00B050"/>
                </a:solidFill>
              </a:rPr>
              <a:t>50% domestic market share for industrial robots by 2020, 70% by 2025</a:t>
            </a:r>
            <a:r>
              <a:rPr lang="en-US" sz="2400"/>
              <a:t>). </a:t>
            </a:r>
          </a:p>
          <a:p>
            <a:endParaRPr lang="fr-FR"/>
          </a:p>
        </p:txBody>
      </p:sp>
      <p:sp>
        <p:nvSpPr>
          <p:cNvPr id="4" name="Espace réservé du pied de page 3">
            <a:extLst>
              <a:ext uri="{FF2B5EF4-FFF2-40B4-BE49-F238E27FC236}">
                <a16:creationId xmlns:a16="http://schemas.microsoft.com/office/drawing/2014/main" id="{B390F0CE-71CD-4876-9B14-4B1795226F2A}"/>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B0EC0B1A-BF35-45EE-AC5A-D2E295C7DAAB}"/>
              </a:ext>
            </a:extLst>
          </p:cNvPr>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166235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A16AA-E230-4211-81DD-B9DF34011807}"/>
              </a:ext>
            </a:extLst>
          </p:cNvPr>
          <p:cNvSpPr>
            <a:spLocks noGrp="1"/>
          </p:cNvSpPr>
          <p:nvPr>
            <p:ph type="title"/>
          </p:nvPr>
        </p:nvSpPr>
        <p:spPr/>
        <p:txBody>
          <a:bodyPr/>
          <a:lstStyle/>
          <a:p>
            <a:r>
              <a:rPr lang="fr-FR" b="1"/>
              <a:t>MADE IN CHINA 2025</a:t>
            </a:r>
            <a:endParaRPr lang="fr-FR"/>
          </a:p>
        </p:txBody>
      </p:sp>
      <p:sp>
        <p:nvSpPr>
          <p:cNvPr id="3" name="Espace réservé du contenu 2">
            <a:extLst>
              <a:ext uri="{FF2B5EF4-FFF2-40B4-BE49-F238E27FC236}">
                <a16:creationId xmlns:a16="http://schemas.microsoft.com/office/drawing/2014/main" id="{A4B1F05F-C6F6-4BD9-909E-53547AE4431E}"/>
              </a:ext>
            </a:extLst>
          </p:cNvPr>
          <p:cNvSpPr>
            <a:spLocks noGrp="1"/>
          </p:cNvSpPr>
          <p:nvPr>
            <p:ph idx="1"/>
          </p:nvPr>
        </p:nvSpPr>
        <p:spPr>
          <a:xfrm>
            <a:off x="2589212" y="2133600"/>
            <a:ext cx="8915400" cy="3846286"/>
          </a:xfrm>
        </p:spPr>
        <p:txBody>
          <a:bodyPr>
            <a:normAutofit fontScale="92500"/>
          </a:bodyPr>
          <a:lstStyle/>
          <a:p>
            <a:pPr marL="0" indent="0">
              <a:buNone/>
            </a:pPr>
            <a:r>
              <a:rPr lang="en-US" sz="3000" b="1">
                <a:solidFill>
                  <a:srgbClr val="FF0000"/>
                </a:solidFill>
              </a:rPr>
              <a:t>Priority sectors </a:t>
            </a:r>
          </a:p>
          <a:p>
            <a:r>
              <a:rPr lang="en-US" sz="2400"/>
              <a:t>New energy vehicles and equipment. </a:t>
            </a:r>
          </a:p>
          <a:p>
            <a:r>
              <a:rPr lang="en-US" sz="2400"/>
              <a:t>Information technology. </a:t>
            </a:r>
          </a:p>
          <a:p>
            <a:r>
              <a:rPr lang="en-US" sz="2400"/>
              <a:t>Advanced industrial and robotic machines. </a:t>
            </a:r>
          </a:p>
          <a:p>
            <a:r>
              <a:rPr lang="en-US" sz="2400"/>
              <a:t>Marine engineering and high-tech shipbuilding. </a:t>
            </a:r>
          </a:p>
          <a:p>
            <a:r>
              <a:rPr lang="en-US" sz="2400"/>
              <a:t>Advanced railway equipment. </a:t>
            </a:r>
          </a:p>
          <a:p>
            <a:r>
              <a:rPr lang="en-US" sz="2400"/>
              <a:t>Power generation (power plants, networks and equipment). </a:t>
            </a:r>
          </a:p>
          <a:p>
            <a:r>
              <a:rPr lang="en-US" sz="2400"/>
              <a:t>New materials. </a:t>
            </a:r>
          </a:p>
          <a:p>
            <a:endParaRPr lang="fr-FR"/>
          </a:p>
        </p:txBody>
      </p:sp>
      <p:sp>
        <p:nvSpPr>
          <p:cNvPr id="4" name="Espace réservé du pied de page 3">
            <a:extLst>
              <a:ext uri="{FF2B5EF4-FFF2-40B4-BE49-F238E27FC236}">
                <a16:creationId xmlns:a16="http://schemas.microsoft.com/office/drawing/2014/main" id="{12340F2C-95CD-4503-845D-54F72EEE2E21}"/>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15FF07D5-33D0-4411-A6E4-0180C5BF2463}"/>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42684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F17BE-1441-4E08-89DF-432D5060EB29}"/>
              </a:ext>
            </a:extLst>
          </p:cNvPr>
          <p:cNvSpPr>
            <a:spLocks noGrp="1"/>
          </p:cNvSpPr>
          <p:nvPr>
            <p:ph type="title"/>
          </p:nvPr>
        </p:nvSpPr>
        <p:spPr/>
        <p:txBody>
          <a:bodyPr/>
          <a:lstStyle/>
          <a:p>
            <a:r>
              <a:rPr lang="fr-FR" b="1" dirty="0"/>
              <a:t>MADE IN CHINA 2025</a:t>
            </a:r>
            <a:endParaRPr lang="fr-FR" dirty="0"/>
          </a:p>
        </p:txBody>
      </p:sp>
      <p:sp>
        <p:nvSpPr>
          <p:cNvPr id="3" name="Espace réservé du contenu 2">
            <a:extLst>
              <a:ext uri="{FF2B5EF4-FFF2-40B4-BE49-F238E27FC236}">
                <a16:creationId xmlns:a16="http://schemas.microsoft.com/office/drawing/2014/main" id="{685A6AC1-DE2A-4003-9CA1-F528A7EF3916}"/>
              </a:ext>
            </a:extLst>
          </p:cNvPr>
          <p:cNvSpPr>
            <a:spLocks noGrp="1"/>
          </p:cNvSpPr>
          <p:nvPr>
            <p:ph idx="1"/>
          </p:nvPr>
        </p:nvSpPr>
        <p:spPr>
          <a:xfrm>
            <a:off x="2216882" y="2062419"/>
            <a:ext cx="8915400" cy="3777622"/>
          </a:xfrm>
        </p:spPr>
        <p:txBody>
          <a:bodyPr>
            <a:normAutofit/>
          </a:bodyPr>
          <a:lstStyle/>
          <a:p>
            <a:r>
              <a:rPr lang="en-US" sz="2000" dirty="0"/>
              <a:t>With the China 2025 program China wants to increase the competence of its companies and </a:t>
            </a:r>
            <a:r>
              <a:rPr lang="en-US" sz="2000" b="1" dirty="0">
                <a:solidFill>
                  <a:srgbClr val="FF0000"/>
                </a:solidFill>
              </a:rPr>
              <a:t>move from the world's workshop to a kind of global incubator of new technologies</a:t>
            </a:r>
            <a:r>
              <a:rPr lang="en-US" sz="2000" dirty="0"/>
              <a:t>.</a:t>
            </a:r>
          </a:p>
          <a:p>
            <a:r>
              <a:rPr lang="en-US" sz="2000" dirty="0"/>
              <a:t>Faced with the rising cost of Chinese </a:t>
            </a:r>
            <a:r>
              <a:rPr lang="en-US" sz="2000" dirty="0" err="1"/>
              <a:t>labour</a:t>
            </a:r>
            <a:r>
              <a:rPr lang="en-US" sz="2000" dirty="0"/>
              <a:t>, the impending </a:t>
            </a:r>
            <a:r>
              <a:rPr lang="en-US" sz="2000" dirty="0" err="1"/>
              <a:t>labour</a:t>
            </a:r>
            <a:r>
              <a:rPr lang="en-US" sz="2000" dirty="0"/>
              <a:t> shortage and the desire to move upmarket, </a:t>
            </a:r>
            <a:r>
              <a:rPr lang="en-US" sz="2000" b="1" dirty="0">
                <a:solidFill>
                  <a:srgbClr val="FF0000"/>
                </a:solidFill>
              </a:rPr>
              <a:t>Chinese companies are looking to locate where they can manufacture their products at lower costs.</a:t>
            </a:r>
          </a:p>
          <a:p>
            <a:r>
              <a:rPr lang="en-US" sz="2000" b="1" dirty="0">
                <a:solidFill>
                  <a:srgbClr val="FF0000"/>
                </a:solidFill>
              </a:rPr>
              <a:t>China is also seeking to reduce its transport and logistics costs </a:t>
            </a:r>
            <a:r>
              <a:rPr lang="en-US" sz="2000" dirty="0"/>
              <a:t>by locating as close as possible to its markets and to protect its exports by establishing a presence along all the shipping lines it has to use. (cf. the Chinese military base in Djibouti)</a:t>
            </a:r>
            <a:endParaRPr lang="fr-FR" sz="2000" dirty="0"/>
          </a:p>
        </p:txBody>
      </p:sp>
      <p:sp>
        <p:nvSpPr>
          <p:cNvPr id="4" name="Espace réservé du pied de page 3">
            <a:extLst>
              <a:ext uri="{FF2B5EF4-FFF2-40B4-BE49-F238E27FC236}">
                <a16:creationId xmlns:a16="http://schemas.microsoft.com/office/drawing/2014/main" id="{1A6D2DB5-8DE1-4958-9FD0-B3AA47DC82A1}"/>
              </a:ext>
            </a:extLst>
          </p:cNvPr>
          <p:cNvSpPr>
            <a:spLocks noGrp="1"/>
          </p:cNvSpPr>
          <p:nvPr>
            <p:ph type="ftr" sz="quarter" idx="11"/>
          </p:nvPr>
        </p:nvSpPr>
        <p:spPr/>
        <p:txBody>
          <a:bodyPr/>
          <a:lstStyle/>
          <a:p>
            <a:r>
              <a:rPr lang="en-US" dirty="0"/>
              <a:t>China - F. Bollon </a:t>
            </a:r>
            <a:r>
              <a:rPr lang="en-US" dirty="0" err="1"/>
              <a:t>frmb</a:t>
            </a:r>
            <a:r>
              <a:rPr lang="en-US" dirty="0"/>
              <a:t>-consulting</a:t>
            </a:r>
          </a:p>
        </p:txBody>
      </p:sp>
      <p:sp>
        <p:nvSpPr>
          <p:cNvPr id="5" name="Espace réservé du numéro de diapositive 4">
            <a:extLst>
              <a:ext uri="{FF2B5EF4-FFF2-40B4-BE49-F238E27FC236}">
                <a16:creationId xmlns:a16="http://schemas.microsoft.com/office/drawing/2014/main" id="{22E75815-8114-467D-BAE9-A7AC645F99A1}"/>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42821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CDCB-2384-4E7C-B224-5F82001B911E}"/>
              </a:ext>
            </a:extLst>
          </p:cNvPr>
          <p:cNvSpPr>
            <a:spLocks noGrp="1"/>
          </p:cNvSpPr>
          <p:nvPr>
            <p:ph type="ctrTitle"/>
          </p:nvPr>
        </p:nvSpPr>
        <p:spPr/>
        <p:txBody>
          <a:bodyPr>
            <a:normAutofit/>
          </a:bodyPr>
          <a:lstStyle/>
          <a:p>
            <a:r>
              <a:rPr lang="fr-FR" sz="4800" b="1" dirty="0">
                <a:solidFill>
                  <a:srgbClr val="00B050"/>
                </a:solidFill>
              </a:rPr>
              <a:t>CHINA AND AFRICA</a:t>
            </a:r>
          </a:p>
        </p:txBody>
      </p:sp>
    </p:spTree>
    <p:extLst>
      <p:ext uri="{BB962C8B-B14F-4D97-AF65-F5344CB8AC3E}">
        <p14:creationId xmlns:p14="http://schemas.microsoft.com/office/powerpoint/2010/main" val="73279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82FD-02A3-4277-A59D-282C59B96EBF}"/>
              </a:ext>
            </a:extLst>
          </p:cNvPr>
          <p:cNvSpPr>
            <a:spLocks noGrp="1"/>
          </p:cNvSpPr>
          <p:nvPr>
            <p:ph type="title"/>
          </p:nvPr>
        </p:nvSpPr>
        <p:spPr/>
        <p:txBody>
          <a:bodyPr/>
          <a:lstStyle/>
          <a:p>
            <a:r>
              <a:rPr lang="fr-FR" b="1" dirty="0"/>
              <a:t>CHINA AND AFRICA</a:t>
            </a:r>
            <a:br>
              <a:rPr lang="fr-FR" b="1" dirty="0"/>
            </a:br>
            <a:r>
              <a:rPr lang="fr-FR" b="1" dirty="0" err="1"/>
              <a:t>History</a:t>
            </a:r>
            <a:r>
              <a:rPr lang="fr-FR" b="1" dirty="0"/>
              <a:t> of the </a:t>
            </a:r>
            <a:r>
              <a:rPr lang="fr-FR" b="1" dirty="0" err="1"/>
              <a:t>relationship</a:t>
            </a:r>
            <a:endParaRPr lang="fr-FR" b="1" dirty="0"/>
          </a:p>
        </p:txBody>
      </p:sp>
      <p:sp>
        <p:nvSpPr>
          <p:cNvPr id="3" name="Espace réservé du contenu 2">
            <a:extLst>
              <a:ext uri="{FF2B5EF4-FFF2-40B4-BE49-F238E27FC236}">
                <a16:creationId xmlns:a16="http://schemas.microsoft.com/office/drawing/2014/main" id="{00C60D6D-6BEC-4455-BCDB-2BCE71E0EEA7}"/>
              </a:ext>
            </a:extLst>
          </p:cNvPr>
          <p:cNvSpPr>
            <a:spLocks noGrp="1"/>
          </p:cNvSpPr>
          <p:nvPr>
            <p:ph idx="1"/>
          </p:nvPr>
        </p:nvSpPr>
        <p:spPr/>
        <p:txBody>
          <a:bodyPr>
            <a:normAutofit fontScale="92500" lnSpcReduction="10000"/>
          </a:bodyPr>
          <a:lstStyle/>
          <a:p>
            <a:r>
              <a:rPr lang="en-US" dirty="0"/>
              <a:t>China's presence in Africa is very old. </a:t>
            </a:r>
          </a:p>
          <a:p>
            <a:r>
              <a:rPr lang="en-US" dirty="0"/>
              <a:t>The presence of black slaves in China is cited as early as the 8th century... </a:t>
            </a:r>
          </a:p>
          <a:p>
            <a:r>
              <a:rPr lang="en-US" b="1" dirty="0">
                <a:solidFill>
                  <a:srgbClr val="FF0000"/>
                </a:solidFill>
              </a:rPr>
              <a:t>Admiral Zheng He is said to have crossed the Indian Ocean </a:t>
            </a:r>
            <a:r>
              <a:rPr lang="en-US" dirty="0"/>
              <a:t>at the head of a fleet of more than 200 ships to sail along the coast of East Africa </a:t>
            </a:r>
            <a:r>
              <a:rPr lang="en-US" b="1" dirty="0">
                <a:solidFill>
                  <a:srgbClr val="FF0000"/>
                </a:solidFill>
              </a:rPr>
              <a:t>and trade with natives of Tanzania, Kenya and Somalia </a:t>
            </a:r>
            <a:r>
              <a:rPr lang="en-US" dirty="0"/>
              <a:t>between 1417 and 1433.</a:t>
            </a:r>
          </a:p>
          <a:p>
            <a:r>
              <a:rPr lang="en-US" dirty="0"/>
              <a:t>But the Chinese left little trace of their passage in Africa in the face of the numerous Portuguese trading posts that settled from the 15th century and the Arab, Pakistani and Indian immigrants who arrived from the 19th century onwards.</a:t>
            </a:r>
          </a:p>
          <a:p>
            <a:r>
              <a:rPr lang="en-US" dirty="0"/>
              <a:t>A number of Chinese communities can be found from 1860 onwards in Madagascar, Mauritius and Reunion Island; it is also from this period that Chinese coolies were “imported” for railway construction or for work in the mines. </a:t>
            </a:r>
            <a:endParaRPr lang="fr-FR" dirty="0"/>
          </a:p>
        </p:txBody>
      </p:sp>
      <p:sp>
        <p:nvSpPr>
          <p:cNvPr id="4" name="Espace réservé du pied de page 3">
            <a:extLst>
              <a:ext uri="{FF2B5EF4-FFF2-40B4-BE49-F238E27FC236}">
                <a16:creationId xmlns:a16="http://schemas.microsoft.com/office/drawing/2014/main" id="{BD97FBAE-C2C8-48DF-9FE2-56D4FDEBE836}"/>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B2080075-0947-42E4-AD4F-3745BC282C2B}"/>
              </a:ext>
            </a:extLst>
          </p:cNvPr>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22613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C4F0D-F143-469F-A140-5D07E07CD02F}"/>
              </a:ext>
            </a:extLst>
          </p:cNvPr>
          <p:cNvSpPr>
            <a:spLocks noGrp="1"/>
          </p:cNvSpPr>
          <p:nvPr>
            <p:ph type="title"/>
          </p:nvPr>
        </p:nvSpPr>
        <p:spPr/>
        <p:txBody>
          <a:bodyPr/>
          <a:lstStyle/>
          <a:p>
            <a:r>
              <a:rPr lang="fr-FR" b="1" dirty="0"/>
              <a:t>CHINA AND AFRICA</a:t>
            </a:r>
            <a:br>
              <a:rPr lang="fr-FR" b="1" dirty="0"/>
            </a:br>
            <a:r>
              <a:rPr lang="fr-FR" b="1" dirty="0" err="1"/>
              <a:t>History</a:t>
            </a:r>
            <a:r>
              <a:rPr lang="fr-FR" b="1" dirty="0"/>
              <a:t> of the </a:t>
            </a:r>
            <a:r>
              <a:rPr lang="fr-FR" b="1" dirty="0" err="1"/>
              <a:t>relationship</a:t>
            </a:r>
            <a:endParaRPr lang="fr-FR" dirty="0"/>
          </a:p>
        </p:txBody>
      </p:sp>
      <p:sp>
        <p:nvSpPr>
          <p:cNvPr id="3" name="Espace réservé du contenu 2">
            <a:extLst>
              <a:ext uri="{FF2B5EF4-FFF2-40B4-BE49-F238E27FC236}">
                <a16:creationId xmlns:a16="http://schemas.microsoft.com/office/drawing/2014/main" id="{4472026B-866F-47FF-934B-8DBCA5B935F2}"/>
              </a:ext>
            </a:extLst>
          </p:cNvPr>
          <p:cNvSpPr>
            <a:spLocks noGrp="1"/>
          </p:cNvSpPr>
          <p:nvPr>
            <p:ph idx="1"/>
          </p:nvPr>
        </p:nvSpPr>
        <p:spPr/>
        <p:txBody>
          <a:bodyPr>
            <a:normAutofit lnSpcReduction="10000"/>
          </a:bodyPr>
          <a:lstStyle/>
          <a:p>
            <a:r>
              <a:rPr lang="en-US" dirty="0"/>
              <a:t>It was the advent of the People's Republic of China in 1949 that revived China's interest in Africa </a:t>
            </a:r>
            <a:r>
              <a:rPr lang="en-US" b="1" dirty="0">
                <a:solidFill>
                  <a:srgbClr val="FF0000"/>
                </a:solidFill>
              </a:rPr>
              <a:t>with essentially political ties</a:t>
            </a:r>
            <a:r>
              <a:rPr lang="en-US" dirty="0"/>
              <a:t>: Third World solidarity against the Western powers with an acceleration following the Bandung Conference in 1955.</a:t>
            </a:r>
          </a:p>
          <a:p>
            <a:r>
              <a:rPr lang="en-US" dirty="0"/>
              <a:t>Several Afro-Asian conferences followed: Cairo (1957), Accra (1958), Conakry (1960), Mogadishu (1963), Winneba (1965) with Ghana, Guinea and Mali as the main countries in relation with China.</a:t>
            </a:r>
          </a:p>
          <a:p>
            <a:r>
              <a:rPr lang="en-US" dirty="0"/>
              <a:t>Zhou </a:t>
            </a:r>
            <a:r>
              <a:rPr lang="en-US" dirty="0" err="1"/>
              <a:t>En</a:t>
            </a:r>
            <a:r>
              <a:rPr lang="en-US" dirty="0"/>
              <a:t> Lai's visit in 1964 to 10 African countries: Egypt, Morocco, Algeria, Sudan, Guinea, Ghana, Mali, Ethiopia, Somalia and Tunisia was marked by Sino-African solidarity.</a:t>
            </a:r>
          </a:p>
          <a:p>
            <a:r>
              <a:rPr lang="en-US" b="1" dirty="0">
                <a:solidFill>
                  <a:srgbClr val="FF0000"/>
                </a:solidFill>
              </a:rPr>
              <a:t>The construction of the </a:t>
            </a:r>
            <a:r>
              <a:rPr lang="en-US" b="1" dirty="0" err="1">
                <a:solidFill>
                  <a:srgbClr val="FF0000"/>
                </a:solidFill>
              </a:rPr>
              <a:t>Tanzam</a:t>
            </a:r>
            <a:r>
              <a:rPr lang="en-US" b="1" dirty="0">
                <a:solidFill>
                  <a:srgbClr val="FF0000"/>
                </a:solidFill>
              </a:rPr>
              <a:t> railway </a:t>
            </a:r>
            <a:r>
              <a:rPr lang="en-US" dirty="0"/>
              <a:t>linking Tanzania to Zambia completed in 1976 with the help of 50,000 Chinese </a:t>
            </a:r>
            <a:r>
              <a:rPr lang="en-US" b="1" dirty="0">
                <a:solidFill>
                  <a:srgbClr val="FF0000"/>
                </a:solidFill>
              </a:rPr>
              <a:t>is the most emblematic investment of the Chinese presence in Africa during this period</a:t>
            </a:r>
            <a:r>
              <a:rPr lang="en-US" dirty="0"/>
              <a:t>.</a:t>
            </a:r>
            <a:endParaRPr lang="fr-FR" dirty="0"/>
          </a:p>
        </p:txBody>
      </p:sp>
      <p:sp>
        <p:nvSpPr>
          <p:cNvPr id="4" name="Espace réservé du pied de page 3">
            <a:extLst>
              <a:ext uri="{FF2B5EF4-FFF2-40B4-BE49-F238E27FC236}">
                <a16:creationId xmlns:a16="http://schemas.microsoft.com/office/drawing/2014/main" id="{A6148B13-5400-4BC0-8CAF-D92D8F85FB14}"/>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FE1CF795-8D36-4449-80E4-BC1EAF81EBD4}"/>
              </a:ext>
            </a:extLst>
          </p:cNvPr>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13545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8F915-2E03-49CF-A3DB-23581A65F6C8}"/>
              </a:ext>
            </a:extLst>
          </p:cNvPr>
          <p:cNvSpPr>
            <a:spLocks noGrp="1"/>
          </p:cNvSpPr>
          <p:nvPr>
            <p:ph type="title"/>
          </p:nvPr>
        </p:nvSpPr>
        <p:spPr/>
        <p:txBody>
          <a:bodyPr/>
          <a:lstStyle/>
          <a:p>
            <a:r>
              <a:rPr lang="fr-FR" b="1">
                <a:solidFill>
                  <a:srgbClr val="00B050"/>
                </a:solidFill>
              </a:rPr>
              <a:t>GEOGRAPHY REMINDER</a:t>
            </a:r>
          </a:p>
        </p:txBody>
      </p:sp>
      <p:sp>
        <p:nvSpPr>
          <p:cNvPr id="4" name="Espace réservé du pied de page 3">
            <a:extLst>
              <a:ext uri="{FF2B5EF4-FFF2-40B4-BE49-F238E27FC236}">
                <a16:creationId xmlns:a16="http://schemas.microsoft.com/office/drawing/2014/main" id="{7E90DD2D-5CEF-4F23-9912-7F7DAA403BFA}"/>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EC566852-E904-426B-ADAC-474D05E96418}"/>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843144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024CF-652D-4D91-93DF-6C612EFAA5CE}"/>
              </a:ext>
            </a:extLst>
          </p:cNvPr>
          <p:cNvSpPr>
            <a:spLocks noGrp="1"/>
          </p:cNvSpPr>
          <p:nvPr>
            <p:ph type="title"/>
          </p:nvPr>
        </p:nvSpPr>
        <p:spPr/>
        <p:txBody>
          <a:bodyPr/>
          <a:lstStyle/>
          <a:p>
            <a:r>
              <a:rPr lang="fr-FR" b="1" dirty="0"/>
              <a:t>CHINA AND AFRICA</a:t>
            </a:r>
            <a:br>
              <a:rPr lang="fr-FR" b="1" dirty="0"/>
            </a:br>
            <a:r>
              <a:rPr lang="fr-FR" b="1" dirty="0" err="1"/>
              <a:t>Economic</a:t>
            </a:r>
            <a:r>
              <a:rPr lang="fr-FR" b="1" dirty="0"/>
              <a:t> exchanges</a:t>
            </a:r>
            <a:endParaRPr lang="fr-FR" dirty="0"/>
          </a:p>
        </p:txBody>
      </p:sp>
      <p:sp>
        <p:nvSpPr>
          <p:cNvPr id="3" name="Espace réservé du contenu 2">
            <a:extLst>
              <a:ext uri="{FF2B5EF4-FFF2-40B4-BE49-F238E27FC236}">
                <a16:creationId xmlns:a16="http://schemas.microsoft.com/office/drawing/2014/main" id="{4152A0F3-17F3-4726-ACD0-62BE3F2901C0}"/>
              </a:ext>
            </a:extLst>
          </p:cNvPr>
          <p:cNvSpPr>
            <a:spLocks noGrp="1"/>
          </p:cNvSpPr>
          <p:nvPr>
            <p:ph idx="1"/>
          </p:nvPr>
        </p:nvSpPr>
        <p:spPr/>
        <p:txBody>
          <a:bodyPr>
            <a:normAutofit lnSpcReduction="10000"/>
          </a:bodyPr>
          <a:lstStyle/>
          <a:p>
            <a:r>
              <a:rPr lang="en-US" dirty="0"/>
              <a:t>For the past 20 years, </a:t>
            </a:r>
            <a:r>
              <a:rPr lang="en-US" b="1" dirty="0">
                <a:solidFill>
                  <a:srgbClr val="FF0000"/>
                </a:solidFill>
              </a:rPr>
              <a:t>economic concerns have dominated relations between China and Africa. </a:t>
            </a:r>
          </a:p>
          <a:p>
            <a:r>
              <a:rPr lang="en-US" dirty="0"/>
              <a:t>The economic takes precedence over the ideological, even though the People's Republic of China has taken advantage of this to gradually eliminate Taiwan's presence in Africa. Taiwan maintains relations in Africa with only 4 countries: Burkina Faso, Sao Tome and Principe, Gambia and Swaziland.</a:t>
            </a:r>
          </a:p>
          <a:p>
            <a:r>
              <a:rPr lang="en-US" dirty="0"/>
              <a:t>The increase in trade is quite spectacular, rising from less than 1 billion dollars in 1977 to 10 in 2000, 37 in 2005 and </a:t>
            </a:r>
            <a:r>
              <a:rPr lang="en-US" b="1" dirty="0">
                <a:solidFill>
                  <a:srgbClr val="FF0000"/>
                </a:solidFill>
              </a:rPr>
              <a:t>more than US$190 billion in recent years.</a:t>
            </a:r>
          </a:p>
          <a:p>
            <a:r>
              <a:rPr lang="en-US" dirty="0"/>
              <a:t>6 countries account for 2/3 of this trade through their energy and mining resources and domestic consumption: South Africa, Angola, Nigeria, Sudan, Egypt and Algeria.</a:t>
            </a:r>
            <a:endParaRPr lang="fr-FR" dirty="0"/>
          </a:p>
        </p:txBody>
      </p:sp>
      <p:sp>
        <p:nvSpPr>
          <p:cNvPr id="4" name="Espace réservé du pied de page 3">
            <a:extLst>
              <a:ext uri="{FF2B5EF4-FFF2-40B4-BE49-F238E27FC236}">
                <a16:creationId xmlns:a16="http://schemas.microsoft.com/office/drawing/2014/main" id="{6307A7D5-B160-4134-8A26-EF7C7DF927B1}"/>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DA717DB8-8CDB-499F-A839-8642F84EB09A}"/>
              </a:ext>
            </a:extLst>
          </p:cNvPr>
          <p:cNvSpPr>
            <a:spLocks noGrp="1"/>
          </p:cNvSpPr>
          <p:nvPr>
            <p:ph type="sldNum" sz="quarter" idx="12"/>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37771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8B1B0-C87B-4FEE-B8DD-3970529D896D}"/>
              </a:ext>
            </a:extLst>
          </p:cNvPr>
          <p:cNvSpPr>
            <a:spLocks noGrp="1"/>
          </p:cNvSpPr>
          <p:nvPr>
            <p:ph type="title"/>
          </p:nvPr>
        </p:nvSpPr>
        <p:spPr/>
        <p:txBody>
          <a:bodyPr/>
          <a:lstStyle/>
          <a:p>
            <a:r>
              <a:rPr lang="fr-FR" b="1" dirty="0"/>
              <a:t>CHINA AND AFRICA</a:t>
            </a:r>
            <a:br>
              <a:rPr lang="fr-FR" b="1" dirty="0"/>
            </a:br>
            <a:r>
              <a:rPr lang="fr-FR" b="1" dirty="0" err="1"/>
              <a:t>Minerals</a:t>
            </a:r>
            <a:endParaRPr lang="fr-FR" dirty="0"/>
          </a:p>
        </p:txBody>
      </p:sp>
      <p:sp>
        <p:nvSpPr>
          <p:cNvPr id="3" name="Espace réservé du contenu 2">
            <a:extLst>
              <a:ext uri="{FF2B5EF4-FFF2-40B4-BE49-F238E27FC236}">
                <a16:creationId xmlns:a16="http://schemas.microsoft.com/office/drawing/2014/main" id="{1E44E031-6E68-423F-ADFA-81A23417DB01}"/>
              </a:ext>
            </a:extLst>
          </p:cNvPr>
          <p:cNvSpPr>
            <a:spLocks noGrp="1"/>
          </p:cNvSpPr>
          <p:nvPr>
            <p:ph idx="1"/>
          </p:nvPr>
        </p:nvSpPr>
        <p:spPr>
          <a:xfrm>
            <a:off x="2408523" y="1969336"/>
            <a:ext cx="8915400" cy="3777622"/>
          </a:xfrm>
        </p:spPr>
        <p:txBody>
          <a:bodyPr>
            <a:normAutofit lnSpcReduction="10000"/>
          </a:bodyPr>
          <a:lstStyle/>
          <a:p>
            <a:r>
              <a:rPr lang="en-US" sz="2400" dirty="0"/>
              <a:t>Angola is ahead of South Africa as China's largest African trading partner, mainly due to oil.</a:t>
            </a:r>
          </a:p>
          <a:p>
            <a:r>
              <a:rPr lang="en-US" sz="2400" b="1" dirty="0">
                <a:solidFill>
                  <a:srgbClr val="FF0000"/>
                </a:solidFill>
              </a:rPr>
              <a:t>With regard to mineral products, China is interested in</a:t>
            </a:r>
            <a:r>
              <a:rPr lang="en-US" sz="2400" dirty="0"/>
              <a:t>:</a:t>
            </a:r>
          </a:p>
          <a:p>
            <a:pPr lvl="1"/>
            <a:r>
              <a:rPr lang="en-US" sz="2000" dirty="0"/>
              <a:t>Guinea bauxite</a:t>
            </a:r>
          </a:p>
          <a:p>
            <a:pPr lvl="1"/>
            <a:r>
              <a:rPr lang="en-US" sz="2000" dirty="0"/>
              <a:t>Copper from Zambia</a:t>
            </a:r>
          </a:p>
          <a:p>
            <a:pPr lvl="1"/>
            <a:r>
              <a:rPr lang="en-US" sz="2000" dirty="0"/>
              <a:t>Copper from the Democratic Republic of Congo</a:t>
            </a:r>
          </a:p>
          <a:p>
            <a:pPr lvl="1"/>
            <a:r>
              <a:rPr lang="en-US" sz="2000" dirty="0"/>
              <a:t>The iron of Sierra Leone</a:t>
            </a:r>
          </a:p>
          <a:p>
            <a:pPr lvl="1"/>
            <a:r>
              <a:rPr lang="en-US" sz="2000" dirty="0"/>
              <a:t>Namibia's lead and zinc</a:t>
            </a:r>
          </a:p>
          <a:p>
            <a:pPr lvl="1"/>
            <a:r>
              <a:rPr lang="en-US" sz="2000" dirty="0" err="1"/>
              <a:t>Etc</a:t>
            </a:r>
            <a:endParaRPr lang="fr-FR" dirty="0"/>
          </a:p>
        </p:txBody>
      </p:sp>
      <p:sp>
        <p:nvSpPr>
          <p:cNvPr id="4" name="Espace réservé du pied de page 3">
            <a:extLst>
              <a:ext uri="{FF2B5EF4-FFF2-40B4-BE49-F238E27FC236}">
                <a16:creationId xmlns:a16="http://schemas.microsoft.com/office/drawing/2014/main" id="{8F047301-78BC-4A68-9A44-11126991B286}"/>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42C48B25-77C1-4CAC-A4F4-39619F6F7352}"/>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4734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BC311-778A-4757-A112-0AA8CB943FE7}"/>
              </a:ext>
            </a:extLst>
          </p:cNvPr>
          <p:cNvSpPr>
            <a:spLocks noGrp="1"/>
          </p:cNvSpPr>
          <p:nvPr>
            <p:ph type="title"/>
          </p:nvPr>
        </p:nvSpPr>
        <p:spPr/>
        <p:txBody>
          <a:bodyPr/>
          <a:lstStyle/>
          <a:p>
            <a:r>
              <a:rPr lang="fr-FR" b="1" dirty="0"/>
              <a:t>CHINA AND AFRICA</a:t>
            </a:r>
            <a:br>
              <a:rPr lang="fr-FR" b="1" dirty="0"/>
            </a:br>
            <a:r>
              <a:rPr lang="fr-FR" b="1" dirty="0"/>
              <a:t>Agriculture and </a:t>
            </a:r>
            <a:r>
              <a:rPr lang="fr-FR" b="1" dirty="0" err="1"/>
              <a:t>forestry</a:t>
            </a:r>
            <a:endParaRPr lang="fr-FR" dirty="0"/>
          </a:p>
        </p:txBody>
      </p:sp>
      <p:sp>
        <p:nvSpPr>
          <p:cNvPr id="3" name="Espace réservé du contenu 2">
            <a:extLst>
              <a:ext uri="{FF2B5EF4-FFF2-40B4-BE49-F238E27FC236}">
                <a16:creationId xmlns:a16="http://schemas.microsoft.com/office/drawing/2014/main" id="{35996D9D-3E57-45C4-9D11-3BD24C4008AB}"/>
              </a:ext>
            </a:extLst>
          </p:cNvPr>
          <p:cNvSpPr>
            <a:spLocks noGrp="1"/>
          </p:cNvSpPr>
          <p:nvPr>
            <p:ph idx="1"/>
          </p:nvPr>
        </p:nvSpPr>
        <p:spPr/>
        <p:txBody>
          <a:bodyPr>
            <a:normAutofit fontScale="92500" lnSpcReduction="10000"/>
          </a:bodyPr>
          <a:lstStyle/>
          <a:p>
            <a:pPr marL="0" indent="0">
              <a:buNone/>
            </a:pPr>
            <a:r>
              <a:rPr lang="en-US" sz="2000" dirty="0"/>
              <a:t>But </a:t>
            </a:r>
            <a:r>
              <a:rPr lang="en-US" sz="2000" b="1" dirty="0">
                <a:solidFill>
                  <a:srgbClr val="FF0000"/>
                </a:solidFill>
              </a:rPr>
              <a:t>China is also interested in the products of agriculture and forestry in Africa</a:t>
            </a:r>
            <a:r>
              <a:rPr lang="en-US" sz="2000" dirty="0"/>
              <a:t>.</a:t>
            </a:r>
          </a:p>
          <a:p>
            <a:r>
              <a:rPr lang="en-US" sz="2000" dirty="0"/>
              <a:t>China is developing many rice development projects</a:t>
            </a:r>
          </a:p>
          <a:p>
            <a:r>
              <a:rPr lang="en-US" sz="2000" dirty="0"/>
              <a:t>It also is increasing cotton imports from West Africa even though China is the world's largest cotton producer.</a:t>
            </a:r>
          </a:p>
          <a:p>
            <a:r>
              <a:rPr lang="en-US" sz="2000" dirty="0"/>
              <a:t>In fact, China imports African cotton and transforms it into yarns and fabrics that it sends back to Africa for the manufacture of garments produced in Africa by Chinese companies and exported to the USA and Europe.</a:t>
            </a:r>
          </a:p>
          <a:p>
            <a:r>
              <a:rPr lang="en-US" sz="2000" dirty="0"/>
              <a:t>China is also looking for arable land in the DRC, Mozambique, Tanzania, Uganda, Zimbabwe and Cameroon, where Sino Cam </a:t>
            </a:r>
            <a:r>
              <a:rPr lang="en-US" sz="2000" dirty="0" err="1"/>
              <a:t>Inko</a:t>
            </a:r>
            <a:r>
              <a:rPr lang="en-US" sz="2000" dirty="0"/>
              <a:t> is located on nearly 10,000 hectares.</a:t>
            </a:r>
            <a:endParaRPr lang="fr-FR" sz="2000" dirty="0"/>
          </a:p>
        </p:txBody>
      </p:sp>
      <p:sp>
        <p:nvSpPr>
          <p:cNvPr id="4" name="Espace réservé du pied de page 3">
            <a:extLst>
              <a:ext uri="{FF2B5EF4-FFF2-40B4-BE49-F238E27FC236}">
                <a16:creationId xmlns:a16="http://schemas.microsoft.com/office/drawing/2014/main" id="{8B7B0286-9F71-4075-AB36-7D4B9000AF6C}"/>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4AD22CAE-CD59-4C73-941E-5F9175C98594}"/>
              </a:ext>
            </a:extLst>
          </p:cNvPr>
          <p:cNvSpPr>
            <a:spLocks noGrp="1"/>
          </p:cNvSpPr>
          <p:nvPr>
            <p:ph type="sldNum" sz="quarter" idx="12"/>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6696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9A551-4324-46C8-80D4-820A176CC899}"/>
              </a:ext>
            </a:extLst>
          </p:cNvPr>
          <p:cNvSpPr>
            <a:spLocks noGrp="1"/>
          </p:cNvSpPr>
          <p:nvPr>
            <p:ph type="title"/>
          </p:nvPr>
        </p:nvSpPr>
        <p:spPr/>
        <p:txBody>
          <a:bodyPr/>
          <a:lstStyle/>
          <a:p>
            <a:r>
              <a:rPr lang="fr-FR" b="1" dirty="0"/>
              <a:t>CHINA AND AFRICA</a:t>
            </a:r>
            <a:br>
              <a:rPr lang="fr-FR" b="1" dirty="0"/>
            </a:br>
            <a:r>
              <a:rPr lang="fr-FR" b="1" dirty="0"/>
              <a:t>Agriculture and </a:t>
            </a:r>
            <a:r>
              <a:rPr lang="fr-FR" b="1" dirty="0" err="1"/>
              <a:t>forestry</a:t>
            </a:r>
            <a:endParaRPr lang="fr-FR" dirty="0"/>
          </a:p>
        </p:txBody>
      </p:sp>
      <p:sp>
        <p:nvSpPr>
          <p:cNvPr id="3" name="Espace réservé du contenu 2">
            <a:extLst>
              <a:ext uri="{FF2B5EF4-FFF2-40B4-BE49-F238E27FC236}">
                <a16:creationId xmlns:a16="http://schemas.microsoft.com/office/drawing/2014/main" id="{9AF67694-5D05-4726-9E16-FFE4DD4D79C4}"/>
              </a:ext>
            </a:extLst>
          </p:cNvPr>
          <p:cNvSpPr>
            <a:spLocks noGrp="1"/>
          </p:cNvSpPr>
          <p:nvPr>
            <p:ph idx="1"/>
          </p:nvPr>
        </p:nvSpPr>
        <p:spPr>
          <a:xfrm>
            <a:off x="2189504" y="2401897"/>
            <a:ext cx="8915400" cy="3777622"/>
          </a:xfrm>
        </p:spPr>
        <p:txBody>
          <a:bodyPr>
            <a:normAutofit lnSpcReduction="10000"/>
          </a:bodyPr>
          <a:lstStyle/>
          <a:p>
            <a:r>
              <a:rPr lang="en-US" dirty="0"/>
              <a:t>China has obtained important timber concessions in Congo and Cameroon. </a:t>
            </a:r>
          </a:p>
          <a:p>
            <a:r>
              <a:rPr lang="en-US" b="1" dirty="0">
                <a:solidFill>
                  <a:srgbClr val="FF0000"/>
                </a:solidFill>
              </a:rPr>
              <a:t>It is considered that 75% of the wood exported from Africa goes to China</a:t>
            </a:r>
            <a:r>
              <a:rPr lang="en-US" dirty="0"/>
              <a:t>.</a:t>
            </a:r>
          </a:p>
          <a:p>
            <a:r>
              <a:rPr lang="en-US" dirty="0"/>
              <a:t>The </a:t>
            </a:r>
            <a:r>
              <a:rPr lang="en-US" dirty="0" err="1"/>
              <a:t>Shengyang</a:t>
            </a:r>
            <a:r>
              <a:rPr lang="en-US" dirty="0"/>
              <a:t> company bought the French company Gabon Export </a:t>
            </a:r>
            <a:r>
              <a:rPr lang="en-US" dirty="0" err="1"/>
              <a:t>Bois</a:t>
            </a:r>
            <a:r>
              <a:rPr lang="en-US" dirty="0"/>
              <a:t> in 2010. Similarly, </a:t>
            </a:r>
            <a:r>
              <a:rPr lang="en-US" dirty="0" err="1"/>
              <a:t>Plysorol</a:t>
            </a:r>
            <a:r>
              <a:rPr lang="en-US" dirty="0"/>
              <a:t> Europe based in Lisieux and its Gabonese subsidiaries were bought by </a:t>
            </a:r>
            <a:r>
              <a:rPr lang="en-US" dirty="0" err="1"/>
              <a:t>Guohua</a:t>
            </a:r>
            <a:r>
              <a:rPr lang="en-US" dirty="0"/>
              <a:t> Zhang, a Chinese businessman.</a:t>
            </a:r>
          </a:p>
          <a:p>
            <a:r>
              <a:rPr lang="en-US" b="1" dirty="0">
                <a:solidFill>
                  <a:srgbClr val="FF0000"/>
                </a:solidFill>
              </a:rPr>
              <a:t>Much of Africa's forests are illegally logged to export timber to China</a:t>
            </a:r>
            <a:r>
              <a:rPr lang="en-US" dirty="0"/>
              <a:t>. But the main scandal of this illegal logging is the trade in precious and protected species, such as </a:t>
            </a:r>
            <a:r>
              <a:rPr lang="en-US" dirty="0" err="1"/>
              <a:t>kevazingo</a:t>
            </a:r>
            <a:r>
              <a:rPr lang="en-US" dirty="0"/>
              <a:t> from Gabon or rosewood from Madagascar.</a:t>
            </a:r>
            <a:r>
              <a:rPr lang="fr-FR" dirty="0"/>
              <a:t>. </a:t>
            </a:r>
          </a:p>
          <a:p>
            <a:r>
              <a:rPr lang="en-US" dirty="0">
                <a:solidFill>
                  <a:schemeClr val="tx1"/>
                </a:solidFill>
              </a:rPr>
              <a:t>Between 2000 and 2013, nearly 9 million hectares of African forest disappeared.</a:t>
            </a:r>
            <a:endParaRPr lang="fr-FR" dirty="0">
              <a:solidFill>
                <a:schemeClr val="tx1"/>
              </a:solidFill>
            </a:endParaRPr>
          </a:p>
        </p:txBody>
      </p:sp>
      <p:sp>
        <p:nvSpPr>
          <p:cNvPr id="4" name="Espace réservé du pied de page 3">
            <a:extLst>
              <a:ext uri="{FF2B5EF4-FFF2-40B4-BE49-F238E27FC236}">
                <a16:creationId xmlns:a16="http://schemas.microsoft.com/office/drawing/2014/main" id="{C502EBBE-9EB4-48FF-B57A-C93BB9375D60}"/>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35013D74-9128-4BCD-B1F7-984027246D5A}"/>
              </a:ext>
            </a:extLst>
          </p:cNvPr>
          <p:cNvSpPr>
            <a:spLocks noGrp="1"/>
          </p:cNvSpPr>
          <p:nvPr>
            <p:ph type="sldNum" sz="quarter" idx="12"/>
          </p:nvPr>
        </p:nvSpPr>
        <p:spPr/>
        <p:txBody>
          <a:bodyPr/>
          <a:lstStyle/>
          <a:p>
            <a:fld id="{D57F1E4F-1CFF-5643-939E-217C01CDF565}" type="slidenum">
              <a:rPr lang="en-US" smtClean="0"/>
              <a:pPr/>
              <a:t>23</a:t>
            </a:fld>
            <a:endParaRPr lang="en-US"/>
          </a:p>
        </p:txBody>
      </p:sp>
    </p:spTree>
    <p:extLst>
      <p:ext uri="{BB962C8B-B14F-4D97-AF65-F5344CB8AC3E}">
        <p14:creationId xmlns:p14="http://schemas.microsoft.com/office/powerpoint/2010/main" val="12380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F64C1-6CA8-4D58-8B59-FA6D1686371E}"/>
              </a:ext>
            </a:extLst>
          </p:cNvPr>
          <p:cNvSpPr>
            <a:spLocks noGrp="1"/>
          </p:cNvSpPr>
          <p:nvPr>
            <p:ph type="title"/>
          </p:nvPr>
        </p:nvSpPr>
        <p:spPr/>
        <p:txBody>
          <a:bodyPr/>
          <a:lstStyle/>
          <a:p>
            <a:r>
              <a:rPr lang="fr-FR" b="1" dirty="0"/>
              <a:t>CHINA AND AFRICA</a:t>
            </a:r>
            <a:br>
              <a:rPr lang="fr-FR" b="1" dirty="0"/>
            </a:br>
            <a:r>
              <a:rPr lang="fr-FR" b="1" dirty="0"/>
              <a:t>Major </a:t>
            </a:r>
            <a:r>
              <a:rPr lang="fr-FR" b="1" dirty="0" err="1"/>
              <a:t>projects</a:t>
            </a:r>
            <a:endParaRPr lang="fr-FR" dirty="0"/>
          </a:p>
        </p:txBody>
      </p:sp>
      <p:sp>
        <p:nvSpPr>
          <p:cNvPr id="3" name="Espace réservé du contenu 2">
            <a:extLst>
              <a:ext uri="{FF2B5EF4-FFF2-40B4-BE49-F238E27FC236}">
                <a16:creationId xmlns:a16="http://schemas.microsoft.com/office/drawing/2014/main" id="{E78C8E2F-3287-4F9B-B519-8DAFCF85D84E}"/>
              </a:ext>
            </a:extLst>
          </p:cNvPr>
          <p:cNvSpPr>
            <a:spLocks noGrp="1"/>
          </p:cNvSpPr>
          <p:nvPr>
            <p:ph idx="1"/>
          </p:nvPr>
        </p:nvSpPr>
        <p:spPr/>
        <p:txBody>
          <a:bodyPr>
            <a:normAutofit lnSpcReduction="10000"/>
          </a:bodyPr>
          <a:lstStyle/>
          <a:p>
            <a:r>
              <a:rPr lang="en-US" sz="2000" dirty="0"/>
              <a:t>Buildings, public works and industrial equipment are the most visible elements of the Chinese presence in Africa.</a:t>
            </a:r>
          </a:p>
          <a:p>
            <a:r>
              <a:rPr lang="en-US" sz="2000" b="1" dirty="0">
                <a:solidFill>
                  <a:srgbClr val="C00000"/>
                </a:solidFill>
              </a:rPr>
              <a:t>More than half of the tenders in these areas are won by Chinese companies.</a:t>
            </a:r>
          </a:p>
          <a:p>
            <a:r>
              <a:rPr lang="en-US" sz="2000" dirty="0"/>
              <a:t>An example: China Road and Bridge Corporation, based in Nairobi, has 22 branches on the Continent.</a:t>
            </a:r>
          </a:p>
          <a:p>
            <a:r>
              <a:rPr lang="en-US" sz="2000" b="1" dirty="0">
                <a:solidFill>
                  <a:srgbClr val="C00000"/>
                </a:solidFill>
              </a:rPr>
              <a:t>Chinese construction sites are present in almost all African countries</a:t>
            </a:r>
            <a:r>
              <a:rPr lang="en-US" sz="2000" dirty="0"/>
              <a:t>: coastal motorway in Algeria, the Sports Palace in Yaoundé, most of the official buildings on Boulevard Omar Bongo in Libreville, the Gibe III dam in Ethiopia, the new African Union headquarters in Addis Ababa, etc.</a:t>
            </a:r>
            <a:endParaRPr lang="fr-FR" sz="2000" dirty="0"/>
          </a:p>
        </p:txBody>
      </p:sp>
      <p:sp>
        <p:nvSpPr>
          <p:cNvPr id="4" name="Espace réservé du pied de page 3">
            <a:extLst>
              <a:ext uri="{FF2B5EF4-FFF2-40B4-BE49-F238E27FC236}">
                <a16:creationId xmlns:a16="http://schemas.microsoft.com/office/drawing/2014/main" id="{5EBF37C7-B561-49FE-9326-D43041018A77}"/>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F8FCC35A-297C-405D-937A-1D34D06EAD58}"/>
              </a:ext>
            </a:extLst>
          </p:cNvPr>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349060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62062-F3EF-4487-9C1A-A6C7C0252F67}"/>
              </a:ext>
            </a:extLst>
          </p:cNvPr>
          <p:cNvSpPr>
            <a:spLocks noGrp="1"/>
          </p:cNvSpPr>
          <p:nvPr>
            <p:ph type="title"/>
          </p:nvPr>
        </p:nvSpPr>
        <p:spPr/>
        <p:txBody>
          <a:bodyPr>
            <a:normAutofit fontScale="90000"/>
          </a:bodyPr>
          <a:lstStyle/>
          <a:p>
            <a:r>
              <a:rPr lang="fr-FR" b="1" dirty="0"/>
              <a:t>CHINA AND AFRICA</a:t>
            </a:r>
            <a:br>
              <a:rPr lang="fr-FR" b="1" dirty="0"/>
            </a:br>
            <a:r>
              <a:rPr lang="fr-FR" b="1" dirty="0"/>
              <a:t>The Chinese </a:t>
            </a:r>
            <a:r>
              <a:rPr lang="fr-FR" b="1" dirty="0" err="1"/>
              <a:t>presence</a:t>
            </a:r>
            <a:r>
              <a:rPr lang="fr-FR" b="1" dirty="0"/>
              <a:t> in </a:t>
            </a:r>
            <a:r>
              <a:rPr lang="fr-FR" b="1" dirty="0" err="1"/>
              <a:t>Africa</a:t>
            </a:r>
            <a:br>
              <a:rPr lang="fr-FR" b="1" dirty="0"/>
            </a:br>
            <a:endParaRPr lang="fr-FR" dirty="0"/>
          </a:p>
        </p:txBody>
      </p:sp>
      <p:sp>
        <p:nvSpPr>
          <p:cNvPr id="3" name="Espace réservé du contenu 2">
            <a:extLst>
              <a:ext uri="{FF2B5EF4-FFF2-40B4-BE49-F238E27FC236}">
                <a16:creationId xmlns:a16="http://schemas.microsoft.com/office/drawing/2014/main" id="{558DD690-F52C-49E2-9486-9F7996428A00}"/>
              </a:ext>
            </a:extLst>
          </p:cNvPr>
          <p:cNvSpPr>
            <a:spLocks noGrp="1"/>
          </p:cNvSpPr>
          <p:nvPr>
            <p:ph idx="1"/>
          </p:nvPr>
        </p:nvSpPr>
        <p:spPr>
          <a:xfrm>
            <a:off x="2430424" y="1991238"/>
            <a:ext cx="8915400" cy="3777622"/>
          </a:xfrm>
        </p:spPr>
        <p:txBody>
          <a:bodyPr>
            <a:normAutofit/>
          </a:bodyPr>
          <a:lstStyle/>
          <a:p>
            <a:r>
              <a:rPr lang="en-US" sz="2000" b="1" dirty="0">
                <a:solidFill>
                  <a:srgbClr val="FF0000"/>
                </a:solidFill>
              </a:rPr>
              <a:t>China also has a significant financial presence </a:t>
            </a:r>
          </a:p>
          <a:p>
            <a:r>
              <a:rPr lang="en-US" sz="2000" dirty="0"/>
              <a:t>China has thus become the leading donor in Sudan, Nigeria, Angola, Egypt through the Exim Bank, the ICBC (Industrial and Commercial Bank of China) and more recently through the Asian Infrastructure Investment Bank (AIIB), which groups 57 countries and wants to be an alternative to the World Bank.</a:t>
            </a:r>
          </a:p>
          <a:p>
            <a:r>
              <a:rPr lang="en-US" sz="2000" dirty="0"/>
              <a:t>For several years now, China has been flooding Africa with its products at very competitive prices: bicycles, crockery, toys, trinkets, tools, buses, trucks, etc., sometimes competing with certain local products.</a:t>
            </a:r>
            <a:endParaRPr lang="fr-FR" sz="2000" dirty="0"/>
          </a:p>
        </p:txBody>
      </p:sp>
      <p:sp>
        <p:nvSpPr>
          <p:cNvPr id="4" name="Espace réservé du pied de page 3">
            <a:extLst>
              <a:ext uri="{FF2B5EF4-FFF2-40B4-BE49-F238E27FC236}">
                <a16:creationId xmlns:a16="http://schemas.microsoft.com/office/drawing/2014/main" id="{3741E5A3-739C-447C-B409-CB940A1798B1}"/>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8418746A-47E7-42B3-9562-987660182684}"/>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9225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42B57-0D2B-4BFC-ABB4-CED86318F2F2}"/>
              </a:ext>
            </a:extLst>
          </p:cNvPr>
          <p:cNvSpPr>
            <a:spLocks noGrp="1"/>
          </p:cNvSpPr>
          <p:nvPr>
            <p:ph type="title"/>
          </p:nvPr>
        </p:nvSpPr>
        <p:spPr/>
        <p:txBody>
          <a:bodyPr/>
          <a:lstStyle/>
          <a:p>
            <a:r>
              <a:rPr lang="fr-FR" b="1" dirty="0"/>
              <a:t>CHINA AND AFRICA</a:t>
            </a:r>
            <a:br>
              <a:rPr lang="fr-FR" b="1" dirty="0"/>
            </a:br>
            <a:r>
              <a:rPr lang="fr-FR" b="1" dirty="0"/>
              <a:t>The Chinese </a:t>
            </a:r>
            <a:r>
              <a:rPr lang="fr-FR" b="1" dirty="0" err="1"/>
              <a:t>presence</a:t>
            </a:r>
            <a:r>
              <a:rPr lang="fr-FR" b="1" dirty="0"/>
              <a:t> in </a:t>
            </a:r>
            <a:r>
              <a:rPr lang="fr-FR" b="1" dirty="0" err="1"/>
              <a:t>Africa</a:t>
            </a:r>
            <a:endParaRPr lang="fr-FR" dirty="0"/>
          </a:p>
        </p:txBody>
      </p:sp>
      <p:sp>
        <p:nvSpPr>
          <p:cNvPr id="3" name="Espace réservé du contenu 2">
            <a:extLst>
              <a:ext uri="{FF2B5EF4-FFF2-40B4-BE49-F238E27FC236}">
                <a16:creationId xmlns:a16="http://schemas.microsoft.com/office/drawing/2014/main" id="{F11147E2-9980-418D-81B9-0D931280FB79}"/>
              </a:ext>
            </a:extLst>
          </p:cNvPr>
          <p:cNvSpPr>
            <a:spLocks noGrp="1"/>
          </p:cNvSpPr>
          <p:nvPr>
            <p:ph idx="1"/>
          </p:nvPr>
        </p:nvSpPr>
        <p:spPr>
          <a:xfrm>
            <a:off x="2315440" y="1963861"/>
            <a:ext cx="8915400" cy="3777622"/>
          </a:xfrm>
        </p:spPr>
        <p:txBody>
          <a:bodyPr>
            <a:normAutofit lnSpcReduction="10000"/>
          </a:bodyPr>
          <a:lstStyle/>
          <a:p>
            <a:r>
              <a:rPr lang="en-US" b="1" dirty="0">
                <a:solidFill>
                  <a:srgbClr val="FF0000"/>
                </a:solidFill>
              </a:rPr>
              <a:t>It is estimated that there are 10,000 Chinese companies in Africa, 90% of which are described as "private". </a:t>
            </a:r>
          </a:p>
          <a:p>
            <a:r>
              <a:rPr lang="en-US" b="1" dirty="0">
                <a:solidFill>
                  <a:srgbClr val="FF0000"/>
                </a:solidFill>
              </a:rPr>
              <a:t>Nearly 1 million Chinese live in Africa.</a:t>
            </a:r>
          </a:p>
          <a:p>
            <a:r>
              <a:rPr lang="en-US" dirty="0"/>
              <a:t>1/3 of these companies are in production, 1/4 in services, 1/5 in trade, construction and real estate.</a:t>
            </a:r>
          </a:p>
          <a:p>
            <a:r>
              <a:rPr lang="en-US" b="1" dirty="0">
                <a:solidFill>
                  <a:srgbClr val="FF0000"/>
                </a:solidFill>
              </a:rPr>
              <a:t>In the manufacturing sector, it is estimated that 12% of Africa's industrial production is managed by Chinese companies</a:t>
            </a:r>
            <a:r>
              <a:rPr lang="en-US" dirty="0"/>
              <a:t>, or about $500 billion a year. </a:t>
            </a:r>
          </a:p>
          <a:p>
            <a:r>
              <a:rPr lang="en-US" dirty="0"/>
              <a:t>Over the past 20 years, trade growth has been growing at 20% per year and Chinese foreign direct investment in Africa at 40% per year.</a:t>
            </a:r>
          </a:p>
          <a:p>
            <a:r>
              <a:rPr lang="en-US" dirty="0"/>
              <a:t>Trade is currently about $190 billion and is expected to reach $250 billion by 2025.</a:t>
            </a:r>
            <a:endParaRPr lang="fr-FR" dirty="0"/>
          </a:p>
        </p:txBody>
      </p:sp>
      <p:sp>
        <p:nvSpPr>
          <p:cNvPr id="4" name="Espace réservé du pied de page 3">
            <a:extLst>
              <a:ext uri="{FF2B5EF4-FFF2-40B4-BE49-F238E27FC236}">
                <a16:creationId xmlns:a16="http://schemas.microsoft.com/office/drawing/2014/main" id="{2E9D1C29-A337-40A5-B6C2-F28ECF449813}"/>
              </a:ext>
            </a:extLst>
          </p:cNvPr>
          <p:cNvSpPr>
            <a:spLocks noGrp="1"/>
          </p:cNvSpPr>
          <p:nvPr>
            <p:ph type="ftr" sz="quarter" idx="11"/>
          </p:nvPr>
        </p:nvSpPr>
        <p:spPr/>
        <p:txBody>
          <a:bodyPr/>
          <a:lstStyle/>
          <a:p>
            <a:r>
              <a:rPr lang="en-US" dirty="0"/>
              <a:t>China - F. Bollon </a:t>
            </a:r>
            <a:r>
              <a:rPr lang="en-US" dirty="0" err="1"/>
              <a:t>frmb</a:t>
            </a:r>
            <a:r>
              <a:rPr lang="en-US" dirty="0"/>
              <a:t>-consulting</a:t>
            </a:r>
          </a:p>
        </p:txBody>
      </p:sp>
      <p:sp>
        <p:nvSpPr>
          <p:cNvPr id="5" name="Espace réservé du numéro de diapositive 4">
            <a:extLst>
              <a:ext uri="{FF2B5EF4-FFF2-40B4-BE49-F238E27FC236}">
                <a16:creationId xmlns:a16="http://schemas.microsoft.com/office/drawing/2014/main" id="{F206D458-2E4B-4DB0-A071-CB8C7331E5E1}"/>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14835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EBC2-9B37-4E88-BCF1-E59C80FF510C}"/>
              </a:ext>
            </a:extLst>
          </p:cNvPr>
          <p:cNvSpPr>
            <a:spLocks noGrp="1"/>
          </p:cNvSpPr>
          <p:nvPr>
            <p:ph type="title"/>
          </p:nvPr>
        </p:nvSpPr>
        <p:spPr/>
        <p:txBody>
          <a:bodyPr/>
          <a:lstStyle/>
          <a:p>
            <a:r>
              <a:rPr lang="fr-FR" b="1" dirty="0"/>
              <a:t>CHINA AND AFRICA</a:t>
            </a:r>
            <a:br>
              <a:rPr lang="fr-FR" b="1" dirty="0"/>
            </a:br>
            <a:r>
              <a:rPr lang="fr-FR" b="1" dirty="0"/>
              <a:t>The Chinese </a:t>
            </a:r>
            <a:r>
              <a:rPr lang="fr-FR" b="1" dirty="0" err="1"/>
              <a:t>presence</a:t>
            </a:r>
            <a:r>
              <a:rPr lang="fr-FR" b="1" dirty="0"/>
              <a:t> in </a:t>
            </a:r>
            <a:r>
              <a:rPr lang="fr-FR" b="1" dirty="0" err="1"/>
              <a:t>Africa</a:t>
            </a:r>
            <a:endParaRPr lang="fr-FR" dirty="0"/>
          </a:p>
        </p:txBody>
      </p:sp>
      <p:sp>
        <p:nvSpPr>
          <p:cNvPr id="3" name="Espace réservé du contenu 2">
            <a:extLst>
              <a:ext uri="{FF2B5EF4-FFF2-40B4-BE49-F238E27FC236}">
                <a16:creationId xmlns:a16="http://schemas.microsoft.com/office/drawing/2014/main" id="{930CF21A-F460-4F9C-99E6-437FC1CF8D5A}"/>
              </a:ext>
            </a:extLst>
          </p:cNvPr>
          <p:cNvSpPr>
            <a:spLocks noGrp="1"/>
          </p:cNvSpPr>
          <p:nvPr>
            <p:ph idx="1"/>
          </p:nvPr>
        </p:nvSpPr>
        <p:spPr>
          <a:xfrm>
            <a:off x="2706976" y="1995054"/>
            <a:ext cx="8915400" cy="3777622"/>
          </a:xfrm>
        </p:spPr>
        <p:txBody>
          <a:bodyPr/>
          <a:lstStyle/>
          <a:p>
            <a:pPr marL="0" indent="0">
              <a:buNone/>
            </a:pPr>
            <a:r>
              <a:rPr lang="en-US" sz="2400" b="1" dirty="0">
                <a:solidFill>
                  <a:srgbClr val="FF0000"/>
                </a:solidFill>
              </a:rPr>
              <a:t>Trade with Africa of various countries compared to China</a:t>
            </a:r>
          </a:p>
          <a:p>
            <a:pPr marL="0" indent="0">
              <a:buNone/>
            </a:pPr>
            <a:endParaRPr lang="fr-FR" dirty="0"/>
          </a:p>
        </p:txBody>
      </p:sp>
      <p:sp>
        <p:nvSpPr>
          <p:cNvPr id="4" name="Espace réservé du pied de page 3">
            <a:extLst>
              <a:ext uri="{FF2B5EF4-FFF2-40B4-BE49-F238E27FC236}">
                <a16:creationId xmlns:a16="http://schemas.microsoft.com/office/drawing/2014/main" id="{3B19DA7E-16FF-4F77-A399-4415DF292A18}"/>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13A40C9D-02DE-4A27-9A2E-01D0D6CCC770}"/>
              </a:ext>
            </a:extLst>
          </p:cNvPr>
          <p:cNvSpPr>
            <a:spLocks noGrp="1"/>
          </p:cNvSpPr>
          <p:nvPr>
            <p:ph type="sldNum" sz="quarter" idx="12"/>
          </p:nvPr>
        </p:nvSpPr>
        <p:spPr/>
        <p:txBody>
          <a:bodyPr/>
          <a:lstStyle/>
          <a:p>
            <a:fld id="{D57F1E4F-1CFF-5643-939E-217C01CDF565}" type="slidenum">
              <a:rPr lang="en-US" smtClean="0"/>
              <a:pPr/>
              <a:t>27</a:t>
            </a:fld>
            <a:endParaRPr lang="en-US"/>
          </a:p>
        </p:txBody>
      </p:sp>
      <p:graphicFrame>
        <p:nvGraphicFramePr>
          <p:cNvPr id="7" name="Graphique 6">
            <a:extLst>
              <a:ext uri="{FF2B5EF4-FFF2-40B4-BE49-F238E27FC236}">
                <a16:creationId xmlns:a16="http://schemas.microsoft.com/office/drawing/2014/main" id="{CAF5E9F8-3B3D-4B42-A1D9-BD40BEAE3EC4}"/>
              </a:ext>
            </a:extLst>
          </p:cNvPr>
          <p:cNvGraphicFramePr>
            <a:graphicFrameLocks/>
          </p:cNvGraphicFramePr>
          <p:nvPr>
            <p:extLst>
              <p:ext uri="{D42A27DB-BD31-4B8C-83A1-F6EECF244321}">
                <p14:modId xmlns:p14="http://schemas.microsoft.com/office/powerpoint/2010/main" val="2044071508"/>
              </p:ext>
            </p:extLst>
          </p:nvPr>
        </p:nvGraphicFramePr>
        <p:xfrm>
          <a:off x="3588326" y="2535381"/>
          <a:ext cx="5763491" cy="3532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3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31FA4-9087-46AB-BB90-7EA131620923}"/>
              </a:ext>
            </a:extLst>
          </p:cNvPr>
          <p:cNvSpPr>
            <a:spLocks noGrp="1"/>
          </p:cNvSpPr>
          <p:nvPr>
            <p:ph type="title"/>
          </p:nvPr>
        </p:nvSpPr>
        <p:spPr/>
        <p:txBody>
          <a:bodyPr/>
          <a:lstStyle/>
          <a:p>
            <a:r>
              <a:rPr lang="fr-FR" b="1" dirty="0"/>
              <a:t>CHINA AND AFRICA</a:t>
            </a:r>
            <a:br>
              <a:rPr lang="fr-FR" b="1" dirty="0"/>
            </a:br>
            <a:r>
              <a:rPr lang="en-US" b="1" dirty="0"/>
              <a:t>An example of the Chinese presence</a:t>
            </a:r>
            <a:endParaRPr lang="fr-FR" dirty="0"/>
          </a:p>
        </p:txBody>
      </p:sp>
      <p:sp>
        <p:nvSpPr>
          <p:cNvPr id="3" name="Espace réservé du contenu 2">
            <a:extLst>
              <a:ext uri="{FF2B5EF4-FFF2-40B4-BE49-F238E27FC236}">
                <a16:creationId xmlns:a16="http://schemas.microsoft.com/office/drawing/2014/main" id="{25809013-4730-4C97-A5B8-B62E7E00EE83}"/>
              </a:ext>
            </a:extLst>
          </p:cNvPr>
          <p:cNvSpPr>
            <a:spLocks noGrp="1"/>
          </p:cNvSpPr>
          <p:nvPr>
            <p:ph idx="1"/>
          </p:nvPr>
        </p:nvSpPr>
        <p:spPr>
          <a:xfrm>
            <a:off x="2205931" y="2208249"/>
            <a:ext cx="8915400" cy="3777622"/>
          </a:xfrm>
        </p:spPr>
        <p:txBody>
          <a:bodyPr>
            <a:normAutofit/>
          </a:bodyPr>
          <a:lstStyle/>
          <a:p>
            <a:r>
              <a:rPr lang="en-US" dirty="0"/>
              <a:t>In </a:t>
            </a:r>
            <a:r>
              <a:rPr lang="en-US" dirty="0" err="1"/>
              <a:t>Dukem</a:t>
            </a:r>
            <a:r>
              <a:rPr lang="en-US" dirty="0"/>
              <a:t>, 40 km from Addis Ababa, a Chinese-run industrial park where the world's largest shoe company is located.</a:t>
            </a:r>
          </a:p>
          <a:p>
            <a:r>
              <a:rPr lang="en-US" dirty="0"/>
              <a:t>"The entrance to the industrial park is guarded by Chinese in black uniforms. On an area of 40 hectares, Chinese companies have been able to set up factories of all kinds. Among them a huge shoe workshop where, behind thousands of sewing machines, young Ethiopian women are supervised by female Chinese foremen. </a:t>
            </a:r>
          </a:p>
          <a:p>
            <a:r>
              <a:rPr lang="en-US" dirty="0"/>
              <a:t>The manufacturer </a:t>
            </a:r>
            <a:r>
              <a:rPr lang="en-US" dirty="0" err="1"/>
              <a:t>Huajian</a:t>
            </a:r>
            <a:r>
              <a:rPr lang="en-US" dirty="0"/>
              <a:t> has signed manufacturing contracts with Guess and Calvin Klein brands. Its business plan foresees an export stream from Ethiopia that should bring it $4 billion over 10 years.</a:t>
            </a:r>
          </a:p>
        </p:txBody>
      </p:sp>
      <p:sp>
        <p:nvSpPr>
          <p:cNvPr id="4" name="Espace réservé du pied de page 3">
            <a:extLst>
              <a:ext uri="{FF2B5EF4-FFF2-40B4-BE49-F238E27FC236}">
                <a16:creationId xmlns:a16="http://schemas.microsoft.com/office/drawing/2014/main" id="{FCECB5BE-CD25-45C4-9744-9491E1CDB743}"/>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5B16CB5F-88C7-4AA9-81C0-577A86DA6A73}"/>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9164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31FA4-9087-46AB-BB90-7EA131620923}"/>
              </a:ext>
            </a:extLst>
          </p:cNvPr>
          <p:cNvSpPr>
            <a:spLocks noGrp="1"/>
          </p:cNvSpPr>
          <p:nvPr>
            <p:ph type="title"/>
          </p:nvPr>
        </p:nvSpPr>
        <p:spPr/>
        <p:txBody>
          <a:bodyPr/>
          <a:lstStyle/>
          <a:p>
            <a:r>
              <a:rPr lang="fr-FR" b="1" dirty="0"/>
              <a:t>CHINA AND AFRICA</a:t>
            </a:r>
            <a:br>
              <a:rPr lang="fr-FR" b="1" dirty="0"/>
            </a:br>
            <a:r>
              <a:rPr lang="en-US" b="1" dirty="0"/>
              <a:t>An example of the Chinese presence</a:t>
            </a:r>
            <a:endParaRPr lang="fr-FR" dirty="0"/>
          </a:p>
        </p:txBody>
      </p:sp>
      <p:sp>
        <p:nvSpPr>
          <p:cNvPr id="3" name="Espace réservé du contenu 2">
            <a:extLst>
              <a:ext uri="{FF2B5EF4-FFF2-40B4-BE49-F238E27FC236}">
                <a16:creationId xmlns:a16="http://schemas.microsoft.com/office/drawing/2014/main" id="{25809013-4730-4C97-A5B8-B62E7E00EE83}"/>
              </a:ext>
            </a:extLst>
          </p:cNvPr>
          <p:cNvSpPr>
            <a:spLocks noGrp="1"/>
          </p:cNvSpPr>
          <p:nvPr>
            <p:ph idx="1"/>
          </p:nvPr>
        </p:nvSpPr>
        <p:spPr>
          <a:xfrm>
            <a:off x="2315440" y="1905000"/>
            <a:ext cx="8915400" cy="3777622"/>
          </a:xfrm>
        </p:spPr>
        <p:txBody>
          <a:bodyPr>
            <a:normAutofit/>
          </a:bodyPr>
          <a:lstStyle/>
          <a:p>
            <a:pPr marL="0" indent="0">
              <a:buNone/>
            </a:pPr>
            <a:endParaRPr lang="en-US" dirty="0"/>
          </a:p>
          <a:p>
            <a:r>
              <a:rPr lang="en-US" dirty="0"/>
              <a:t>In the prefabricated buildings that serve as the reception hall of the industrial park, the director, Jiao </a:t>
            </a:r>
            <a:r>
              <a:rPr lang="en-US" dirty="0" err="1"/>
              <a:t>Yongshun</a:t>
            </a:r>
            <a:r>
              <a:rPr lang="en-US" dirty="0"/>
              <a:t>, explains that these facilities have been paid for by the companies but that it is a free zone: no taxes for eight to ten years, customs services on the spot and a one-stop shop for the Ethiopian administration, proximity to Djibouti so that finished products can then be shipped around the world. </a:t>
            </a:r>
          </a:p>
          <a:p>
            <a:r>
              <a:rPr lang="en-US" b="1" dirty="0">
                <a:solidFill>
                  <a:srgbClr val="FF0000"/>
                </a:solidFill>
              </a:rPr>
              <a:t>Chinese companies are thus closer to their customers by paying their African workers much less than Chinese employees</a:t>
            </a:r>
            <a:r>
              <a:rPr lang="en-US" dirty="0"/>
              <a:t>, whose hourly wage has tripled over the past decade. And Ethiopia is seeing tens of thousands of its people rise out of unemployment or poverty. “</a:t>
            </a:r>
            <a:br>
              <a:rPr lang="en-US" dirty="0"/>
            </a:br>
            <a:r>
              <a:rPr lang="en-US" b="1" dirty="0"/>
              <a:t>(Le Journal du Dimanche - January 4, 2018).</a:t>
            </a:r>
          </a:p>
          <a:p>
            <a:pPr marL="0" indent="0">
              <a:buNone/>
            </a:pPr>
            <a:endParaRPr lang="fr-FR" b="1" dirty="0">
              <a:solidFill>
                <a:srgbClr val="FF0000"/>
              </a:solidFill>
            </a:endParaRPr>
          </a:p>
        </p:txBody>
      </p:sp>
      <p:sp>
        <p:nvSpPr>
          <p:cNvPr id="4" name="Espace réservé du pied de page 3">
            <a:extLst>
              <a:ext uri="{FF2B5EF4-FFF2-40B4-BE49-F238E27FC236}">
                <a16:creationId xmlns:a16="http://schemas.microsoft.com/office/drawing/2014/main" id="{FCECB5BE-CD25-45C4-9744-9491E1CDB743}"/>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5B16CB5F-88C7-4AA9-81C0-577A86DA6A73}"/>
              </a:ext>
            </a:extLst>
          </p:cNvPr>
          <p:cNvSpPr>
            <a:spLocks noGrp="1"/>
          </p:cNvSpPr>
          <p:nvPr>
            <p:ph type="sldNum" sz="quarter" idx="12"/>
          </p:nvPr>
        </p:nvSpPr>
        <p:spPr/>
        <p:txBody>
          <a:bodyPr/>
          <a:lstStyle/>
          <a:p>
            <a:fld id="{D57F1E4F-1CFF-5643-939E-217C01CDF565}" type="slidenum">
              <a:rPr lang="en-US" smtClean="0"/>
              <a:pPr/>
              <a:t>29</a:t>
            </a:fld>
            <a:endParaRPr lang="en-US"/>
          </a:p>
        </p:txBody>
      </p:sp>
    </p:spTree>
    <p:extLst>
      <p:ext uri="{BB962C8B-B14F-4D97-AF65-F5344CB8AC3E}">
        <p14:creationId xmlns:p14="http://schemas.microsoft.com/office/powerpoint/2010/main" val="178958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2052" y="437321"/>
            <a:ext cx="8750920" cy="5925949"/>
          </a:xfrm>
          <a:prstGeom prst="rect">
            <a:avLst/>
          </a:prstGeom>
        </p:spPr>
      </p:pic>
      <p:sp>
        <p:nvSpPr>
          <p:cNvPr id="3" name="ZoneTexte 2"/>
          <p:cNvSpPr txBox="1"/>
          <p:nvPr/>
        </p:nvSpPr>
        <p:spPr>
          <a:xfrm flipH="1">
            <a:off x="4855234" y="682273"/>
            <a:ext cx="3320333" cy="369332"/>
          </a:xfrm>
          <a:prstGeom prst="rect">
            <a:avLst/>
          </a:prstGeom>
          <a:solidFill>
            <a:srgbClr val="FFFF00"/>
          </a:solidFill>
        </p:spPr>
        <p:txBody>
          <a:bodyPr wrap="square" rtlCol="0">
            <a:spAutoFit/>
          </a:bodyPr>
          <a:lstStyle/>
          <a:p>
            <a:r>
              <a:rPr lang="fr-FR" b="1">
                <a:solidFill>
                  <a:srgbClr val="002060"/>
                </a:solidFill>
              </a:rPr>
              <a:t>Surface area 17.3 x FRANCE </a:t>
            </a:r>
          </a:p>
        </p:txBody>
      </p:sp>
      <p:sp>
        <p:nvSpPr>
          <p:cNvPr id="4" name="Flèche vers le bas 3"/>
          <p:cNvSpPr/>
          <p:nvPr/>
        </p:nvSpPr>
        <p:spPr>
          <a:xfrm flipH="1">
            <a:off x="10958732" y="437322"/>
            <a:ext cx="53825" cy="5925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006847" y="3192802"/>
            <a:ext cx="1183337" cy="369332"/>
          </a:xfrm>
          <a:prstGeom prst="rect">
            <a:avLst/>
          </a:prstGeom>
          <a:noFill/>
        </p:spPr>
        <p:txBody>
          <a:bodyPr wrap="none" rtlCol="0">
            <a:spAutoFit/>
          </a:bodyPr>
          <a:lstStyle/>
          <a:p>
            <a:r>
              <a:rPr lang="fr-FR" b="1">
                <a:solidFill>
                  <a:srgbClr val="FF0000"/>
                </a:solidFill>
              </a:rPr>
              <a:t>5,200 km</a:t>
            </a:r>
          </a:p>
        </p:txBody>
      </p:sp>
      <p:sp>
        <p:nvSpPr>
          <p:cNvPr id="6" name="Flèche droite 5"/>
          <p:cNvSpPr/>
          <p:nvPr/>
        </p:nvSpPr>
        <p:spPr>
          <a:xfrm>
            <a:off x="2124222" y="6593620"/>
            <a:ext cx="8314005" cy="45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731759" y="6293779"/>
            <a:ext cx="1183337" cy="369332"/>
          </a:xfrm>
          <a:prstGeom prst="rect">
            <a:avLst/>
          </a:prstGeom>
          <a:noFill/>
        </p:spPr>
        <p:txBody>
          <a:bodyPr wrap="none" rtlCol="0">
            <a:spAutoFit/>
          </a:bodyPr>
          <a:lstStyle/>
          <a:p>
            <a:r>
              <a:rPr lang="fr-FR" b="1">
                <a:solidFill>
                  <a:srgbClr val="FF0000"/>
                </a:solidFill>
              </a:rPr>
              <a:t>5,000 km</a:t>
            </a:r>
          </a:p>
        </p:txBody>
      </p:sp>
      <p:sp>
        <p:nvSpPr>
          <p:cNvPr id="8" name="Espace réservé du pied de page 7"/>
          <p:cNvSpPr>
            <a:spLocks noGrp="1"/>
          </p:cNvSpPr>
          <p:nvPr>
            <p:ph type="ftr" sz="quarter" idx="11"/>
          </p:nvPr>
        </p:nvSpPr>
        <p:spPr/>
        <p:txBody>
          <a:bodyPr/>
          <a:lstStyle/>
          <a:p>
            <a:r>
              <a:rPr lang="en-US"/>
              <a:t>China - F. Bollon frmb-consulting</a:t>
            </a:r>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47990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31FA4-9087-46AB-BB90-7EA131620923}"/>
              </a:ext>
            </a:extLst>
          </p:cNvPr>
          <p:cNvSpPr>
            <a:spLocks noGrp="1"/>
          </p:cNvSpPr>
          <p:nvPr>
            <p:ph type="title"/>
          </p:nvPr>
        </p:nvSpPr>
        <p:spPr/>
        <p:txBody>
          <a:bodyPr/>
          <a:lstStyle/>
          <a:p>
            <a:r>
              <a:rPr lang="fr-FR" b="1" dirty="0"/>
              <a:t>CHINA AND AFRICA</a:t>
            </a:r>
            <a:br>
              <a:rPr lang="fr-FR" b="1" dirty="0"/>
            </a:br>
            <a:r>
              <a:rPr lang="en-US" b="1" dirty="0"/>
              <a:t>An example of the Chinese presence</a:t>
            </a:r>
            <a:endParaRPr lang="fr-FR" dirty="0"/>
          </a:p>
        </p:txBody>
      </p:sp>
      <p:sp>
        <p:nvSpPr>
          <p:cNvPr id="3" name="Espace réservé du contenu 2">
            <a:extLst>
              <a:ext uri="{FF2B5EF4-FFF2-40B4-BE49-F238E27FC236}">
                <a16:creationId xmlns:a16="http://schemas.microsoft.com/office/drawing/2014/main" id="{25809013-4730-4C97-A5B8-B62E7E00EE83}"/>
              </a:ext>
            </a:extLst>
          </p:cNvPr>
          <p:cNvSpPr>
            <a:spLocks noGrp="1"/>
          </p:cNvSpPr>
          <p:nvPr>
            <p:ph idx="1"/>
          </p:nvPr>
        </p:nvSpPr>
        <p:spPr>
          <a:xfrm>
            <a:off x="2386620" y="2412848"/>
            <a:ext cx="8915400" cy="3777622"/>
          </a:xfrm>
        </p:spPr>
        <p:txBody>
          <a:bodyPr>
            <a:normAutofit/>
          </a:bodyPr>
          <a:lstStyle/>
          <a:p>
            <a:pPr marL="0" indent="0">
              <a:buNone/>
            </a:pPr>
            <a:endParaRPr lang="en-US" dirty="0"/>
          </a:p>
          <a:p>
            <a:r>
              <a:rPr lang="en-US" sz="2200" b="1" dirty="0">
                <a:solidFill>
                  <a:srgbClr val="FF0000"/>
                </a:solidFill>
              </a:rPr>
              <a:t>There are half a dozen parks, like the one in </a:t>
            </a:r>
            <a:r>
              <a:rPr lang="en-US" sz="2200" b="1" dirty="0" err="1">
                <a:solidFill>
                  <a:srgbClr val="FF0000"/>
                </a:solidFill>
              </a:rPr>
              <a:t>Dukem</a:t>
            </a:r>
            <a:r>
              <a:rPr lang="en-US" sz="2200" b="1" dirty="0">
                <a:solidFill>
                  <a:srgbClr val="FF0000"/>
                </a:solidFill>
              </a:rPr>
              <a:t>, in Ethiopia. </a:t>
            </a:r>
            <a:r>
              <a:rPr lang="en-US" sz="2200" dirty="0"/>
              <a:t>The largest of them, in Awassa, built by the China Communications Construction Company on 130 hectares for $250 million, includes </a:t>
            </a:r>
            <a:r>
              <a:rPr lang="en-US" sz="2200" b="1" dirty="0">
                <a:solidFill>
                  <a:srgbClr val="FF0000"/>
                </a:solidFill>
              </a:rPr>
              <a:t>some 15 textile factories</a:t>
            </a:r>
            <a:r>
              <a:rPr lang="en-US" sz="2200" dirty="0"/>
              <a:t>. </a:t>
            </a:r>
          </a:p>
          <a:p>
            <a:r>
              <a:rPr lang="en-US" sz="2200" b="1" dirty="0">
                <a:solidFill>
                  <a:srgbClr val="FF0000"/>
                </a:solidFill>
              </a:rPr>
              <a:t>There are almost as many in </a:t>
            </a:r>
            <a:r>
              <a:rPr lang="en-US" sz="2200" b="1" dirty="0" err="1">
                <a:solidFill>
                  <a:srgbClr val="FF0000"/>
                </a:solidFill>
              </a:rPr>
              <a:t>neighbouring</a:t>
            </a:r>
            <a:r>
              <a:rPr lang="en-US" sz="2200" b="1" dirty="0">
                <a:solidFill>
                  <a:srgbClr val="FF0000"/>
                </a:solidFill>
              </a:rPr>
              <a:t> Tanzania</a:t>
            </a:r>
            <a:endParaRPr lang="fr-FR" sz="2200" b="1" dirty="0">
              <a:solidFill>
                <a:srgbClr val="FF0000"/>
              </a:solidFill>
            </a:endParaRPr>
          </a:p>
        </p:txBody>
      </p:sp>
      <p:sp>
        <p:nvSpPr>
          <p:cNvPr id="4" name="Espace réservé du pied de page 3">
            <a:extLst>
              <a:ext uri="{FF2B5EF4-FFF2-40B4-BE49-F238E27FC236}">
                <a16:creationId xmlns:a16="http://schemas.microsoft.com/office/drawing/2014/main" id="{FCECB5BE-CD25-45C4-9744-9491E1CDB743}"/>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5B16CB5F-88C7-4AA9-81C0-577A86DA6A73}"/>
              </a:ext>
            </a:extLst>
          </p:cNvPr>
          <p:cNvSpPr>
            <a:spLocks noGrp="1"/>
          </p:cNvSpPr>
          <p:nvPr>
            <p:ph type="sldNum" sz="quarter" idx="12"/>
          </p:nvPr>
        </p:nvSpPr>
        <p:spPr/>
        <p:txBody>
          <a:bodyPr/>
          <a:lstStyle/>
          <a:p>
            <a:fld id="{D57F1E4F-1CFF-5643-939E-217C01CDF565}" type="slidenum">
              <a:rPr lang="en-US" smtClean="0"/>
              <a:pPr/>
              <a:t>30</a:t>
            </a:fld>
            <a:endParaRPr lang="en-US"/>
          </a:p>
        </p:txBody>
      </p:sp>
    </p:spTree>
    <p:extLst>
      <p:ext uri="{BB962C8B-B14F-4D97-AF65-F5344CB8AC3E}">
        <p14:creationId xmlns:p14="http://schemas.microsoft.com/office/powerpoint/2010/main" val="8778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32159" y="3018341"/>
            <a:ext cx="8915399" cy="2262781"/>
          </a:xfrm>
        </p:spPr>
        <p:txBody>
          <a:bodyPr>
            <a:normAutofit fontScale="90000"/>
          </a:bodyPr>
          <a:lstStyle/>
          <a:p>
            <a:pPr algn="ctr"/>
            <a:r>
              <a:rPr lang="fr-FR" b="1" dirty="0">
                <a:solidFill>
                  <a:srgbClr val="FF0000"/>
                </a:solidFill>
              </a:rPr>
              <a:t>THANK YOU VERY MUCH</a:t>
            </a:r>
            <a:br>
              <a:rPr lang="fr-FR" b="1" dirty="0">
                <a:solidFill>
                  <a:srgbClr val="FF0000"/>
                </a:solidFill>
              </a:rPr>
            </a:br>
            <a:r>
              <a:rPr lang="fr-FR" b="1" dirty="0">
                <a:solidFill>
                  <a:srgbClr val="FF0000"/>
                </a:solidFill>
              </a:rPr>
              <a:t>FOR YOUR ATTENTION</a:t>
            </a:r>
            <a:br>
              <a:rPr lang="fr-FR" b="1" dirty="0">
                <a:solidFill>
                  <a:srgbClr val="FF0000"/>
                </a:solidFill>
              </a:rPr>
            </a:br>
            <a:br>
              <a:rPr lang="fr-FR" b="1" dirty="0">
                <a:solidFill>
                  <a:srgbClr val="FF0000"/>
                </a:solidFill>
              </a:rPr>
            </a:br>
            <a:endParaRPr lang="fr-FR" b="1" dirty="0">
              <a:solidFill>
                <a:srgbClr val="FF0000"/>
              </a:solidFill>
            </a:endParaRPr>
          </a:p>
        </p:txBody>
      </p:sp>
      <p:sp>
        <p:nvSpPr>
          <p:cNvPr id="3" name="Sous-titre 2"/>
          <p:cNvSpPr>
            <a:spLocks noGrp="1"/>
          </p:cNvSpPr>
          <p:nvPr>
            <p:ph type="subTitle" idx="1"/>
          </p:nvPr>
        </p:nvSpPr>
        <p:spPr>
          <a:xfrm>
            <a:off x="2589213" y="4777379"/>
            <a:ext cx="8915399" cy="1126283"/>
          </a:xfrm>
        </p:spPr>
        <p:txBody>
          <a:bodyPr>
            <a:normAutofit/>
          </a:bodyPr>
          <a:lstStyle/>
          <a:p>
            <a:r>
              <a:rPr lang="fr-FR" b="1" dirty="0">
                <a:solidFill>
                  <a:srgbClr val="002060"/>
                </a:solidFill>
              </a:rPr>
              <a:t>F. BOLLON</a:t>
            </a:r>
          </a:p>
          <a:p>
            <a:r>
              <a:rPr lang="fr-FR" b="1" dirty="0">
                <a:solidFill>
                  <a:srgbClr val="002060"/>
                </a:solidFill>
              </a:rPr>
              <a:t>FRMB-Consulting – frmbollon@yahoo.com</a:t>
            </a:r>
          </a:p>
          <a:p>
            <a:endParaRPr lang="fr-FR" b="1" dirty="0">
              <a:solidFill>
                <a:srgbClr val="002060"/>
              </a:solidFill>
            </a:endParaRPr>
          </a:p>
        </p:txBody>
      </p:sp>
    </p:spTree>
    <p:extLst>
      <p:ext uri="{BB962C8B-B14F-4D97-AF65-F5344CB8AC3E}">
        <p14:creationId xmlns:p14="http://schemas.microsoft.com/office/powerpoint/2010/main" val="40719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t>CHINA - FRANCE</a:t>
            </a:r>
          </a:p>
        </p:txBody>
      </p:sp>
      <p:graphicFrame>
        <p:nvGraphicFramePr>
          <p:cNvPr id="5" name="Tableau 4"/>
          <p:cNvGraphicFramePr>
            <a:graphicFrameLocks noGrp="1"/>
          </p:cNvGraphicFramePr>
          <p:nvPr>
            <p:extLst>
              <p:ext uri="{D42A27DB-BD31-4B8C-83A1-F6EECF244321}">
                <p14:modId xmlns:p14="http://schemas.microsoft.com/office/powerpoint/2010/main" val="3805901027"/>
              </p:ext>
            </p:extLst>
          </p:nvPr>
        </p:nvGraphicFramePr>
        <p:xfrm>
          <a:off x="2592923" y="2335234"/>
          <a:ext cx="8773773" cy="3516926"/>
        </p:xfrm>
        <a:graphic>
          <a:graphicData uri="http://schemas.openxmlformats.org/drawingml/2006/table">
            <a:tbl>
              <a:tblPr/>
              <a:tblGrid>
                <a:gridCol w="4490159">
                  <a:extLst>
                    <a:ext uri="{9D8B030D-6E8A-4147-A177-3AD203B41FA5}">
                      <a16:colId xmlns:a16="http://schemas.microsoft.com/office/drawing/2014/main" val="3426712560"/>
                    </a:ext>
                  </a:extLst>
                </a:gridCol>
                <a:gridCol w="2141807">
                  <a:extLst>
                    <a:ext uri="{9D8B030D-6E8A-4147-A177-3AD203B41FA5}">
                      <a16:colId xmlns:a16="http://schemas.microsoft.com/office/drawing/2014/main" val="1857821266"/>
                    </a:ext>
                  </a:extLst>
                </a:gridCol>
                <a:gridCol w="2141807">
                  <a:extLst>
                    <a:ext uri="{9D8B030D-6E8A-4147-A177-3AD203B41FA5}">
                      <a16:colId xmlns:a16="http://schemas.microsoft.com/office/drawing/2014/main" val="2297693199"/>
                    </a:ext>
                  </a:extLst>
                </a:gridCol>
              </a:tblGrid>
              <a:tr h="543387">
                <a:tc>
                  <a:txBody>
                    <a:bodyPr/>
                    <a:lstStyle/>
                    <a:p>
                      <a:pPr algn="ctr" fontAlgn="ctr"/>
                      <a:r>
                        <a:rPr lang="fr-FR" sz="3200" b="1" i="0" u="none" strike="noStrike" err="1">
                          <a:solidFill>
                            <a:srgbClr val="FF0000"/>
                          </a:solidFill>
                          <a:effectLst/>
                          <a:latin typeface="Calibri" panose="020F0502020204030204" pitchFamily="34" charset="0"/>
                        </a:rPr>
                        <a:t>Characteristics</a:t>
                      </a:r>
                      <a:endParaRPr lang="fr-FR" sz="3200" b="1" i="0" u="none" strike="noStrike">
                        <a:solidFill>
                          <a:srgbClr val="FF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3200" b="1" i="0" u="none" strike="noStrike">
                          <a:solidFill>
                            <a:srgbClr val="FF0000"/>
                          </a:solidFill>
                          <a:effectLst/>
                          <a:latin typeface="Calibri" panose="020F0502020204030204" pitchFamily="34" charset="0"/>
                        </a:rPr>
                        <a:t>China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3200" b="1" i="0" u="none" strike="noStrike">
                          <a:solidFill>
                            <a:srgbClr val="FF0000"/>
                          </a:solidFill>
                          <a:effectLst/>
                          <a:latin typeface="Calibri" panose="020F0502020204030204" pitchFamily="34" charset="0"/>
                        </a:rPr>
                        <a:t>France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386082"/>
                  </a:ext>
                </a:extLst>
              </a:tr>
              <a:tr h="422635">
                <a:tc>
                  <a:txBody>
                    <a:bodyPr/>
                    <a:lstStyle/>
                    <a:p>
                      <a:pPr algn="l" fontAlgn="b"/>
                      <a:r>
                        <a:rPr lang="fr-FR" sz="2400" b="1" i="0" u="none" strike="noStrike">
                          <a:solidFill>
                            <a:srgbClr val="FF0000"/>
                          </a:solidFill>
                          <a:effectLst/>
                          <a:latin typeface="Calibri" panose="020F0502020204030204" pitchFamily="34" charset="0"/>
                        </a:rPr>
                        <a:t>Surface area (km²)</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400" b="1" i="0" u="none" strike="noStrike">
                          <a:solidFill>
                            <a:srgbClr val="FF0000"/>
                          </a:solidFill>
                          <a:effectLst/>
                          <a:latin typeface="Calibri" panose="020F0502020204030204" pitchFamily="34" charset="0"/>
                        </a:rPr>
                        <a:t>9,561,000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400" b="1" i="0" u="none" strike="noStrike">
                          <a:solidFill>
                            <a:srgbClr val="FF0000"/>
                          </a:solidFill>
                          <a:effectLst/>
                          <a:latin typeface="Calibri" panose="020F0502020204030204" pitchFamily="34" charset="0"/>
                        </a:rPr>
                        <a:t>552,000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081142"/>
                  </a:ext>
                </a:extLst>
              </a:tr>
              <a:tr h="422635">
                <a:tc>
                  <a:txBody>
                    <a:bodyPr/>
                    <a:lstStyle/>
                    <a:p>
                      <a:pPr algn="l" fontAlgn="b"/>
                      <a:r>
                        <a:rPr lang="fr-FR" sz="2400" b="1" i="0" u="none" strike="noStrike">
                          <a:solidFill>
                            <a:srgbClr val="FF0000"/>
                          </a:solidFill>
                          <a:effectLst/>
                          <a:latin typeface="Calibri" panose="020F0502020204030204" pitchFamily="34" charset="0"/>
                        </a:rPr>
                        <a:t>Population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1,368 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66 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6111328"/>
                  </a:ext>
                </a:extLst>
              </a:tr>
              <a:tr h="422635">
                <a:tc>
                  <a:txBody>
                    <a:bodyPr/>
                    <a:lstStyle/>
                    <a:p>
                      <a:pPr algn="l" fontAlgn="b"/>
                      <a:r>
                        <a:rPr lang="en-US" sz="2400" b="1" i="0" u="none" strike="noStrike">
                          <a:solidFill>
                            <a:srgbClr val="FF0000"/>
                          </a:solidFill>
                          <a:effectLst/>
                          <a:latin typeface="Calibri" panose="020F0502020204030204" pitchFamily="34" charset="0"/>
                        </a:rPr>
                        <a:t>Density of population (inhab./km²)</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69704549"/>
                  </a:ext>
                </a:extLst>
              </a:tr>
              <a:tr h="422635">
                <a:tc>
                  <a:txBody>
                    <a:bodyPr/>
                    <a:lstStyle/>
                    <a:p>
                      <a:pPr algn="l" fontAlgn="b"/>
                      <a:r>
                        <a:rPr lang="fr-FR" sz="2400" b="1" i="0" u="none" strike="noStrike">
                          <a:solidFill>
                            <a:srgbClr val="FF0000"/>
                          </a:solidFill>
                          <a:effectLst/>
                          <a:latin typeface="Calibri" panose="020F0502020204030204" pitchFamily="34" charset="0"/>
                        </a:rPr>
                        <a:t>Arable lands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33.4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6358345"/>
                  </a:ext>
                </a:extLst>
              </a:tr>
              <a:tr h="422635">
                <a:tc>
                  <a:txBody>
                    <a:bodyPr/>
                    <a:lstStyle/>
                    <a:p>
                      <a:pPr algn="l" fontAlgn="b"/>
                      <a:r>
                        <a:rPr lang="fr-FR" sz="2400" b="1" i="0" u="none" strike="noStrike">
                          <a:solidFill>
                            <a:srgbClr val="FF0000"/>
                          </a:solidFill>
                          <a:effectLst/>
                          <a:latin typeface="Calibri" panose="020F0502020204030204" pitchFamily="34" charset="0"/>
                        </a:rPr>
                        <a:t>Median age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35.5 years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40.8 </a:t>
                      </a:r>
                      <a:r>
                        <a:rPr lang="fr-FR" sz="2400" b="1" i="0" u="none" strike="noStrike" err="1">
                          <a:solidFill>
                            <a:srgbClr val="FF0000"/>
                          </a:solidFill>
                          <a:effectLst/>
                          <a:latin typeface="Calibri" panose="020F0502020204030204" pitchFamily="34" charset="0"/>
                        </a:rPr>
                        <a:t>years</a:t>
                      </a:r>
                      <a:endParaRPr lang="fr-FR" sz="2400" b="1" i="0" u="none" strike="noStrike">
                        <a:solidFill>
                          <a:srgbClr val="FF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6303776"/>
                  </a:ext>
                </a:extLst>
              </a:tr>
              <a:tr h="422635">
                <a:tc>
                  <a:txBody>
                    <a:bodyPr/>
                    <a:lstStyle/>
                    <a:p>
                      <a:pPr algn="l" fontAlgn="b"/>
                      <a:r>
                        <a:rPr lang="fr-FR" sz="2400" b="1" i="0" u="none" strike="noStrike">
                          <a:solidFill>
                            <a:srgbClr val="FF0000"/>
                          </a:solidFill>
                          <a:effectLst/>
                          <a:latin typeface="Calibri" panose="020F0502020204030204" pitchFamily="34" charset="0"/>
                        </a:rPr>
                        <a:t>Birth rate (per thousand)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400" b="1" i="0" u="none" strike="noStrike">
                          <a:solidFill>
                            <a:srgbClr val="FF0000"/>
                          </a:solidFill>
                          <a:effectLst/>
                          <a:latin typeface="Calibri" panose="020F0502020204030204" pitchFamily="34" charset="0"/>
                        </a:rPr>
                        <a:t>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0685225"/>
                  </a:ext>
                </a:extLst>
              </a:tr>
              <a:tr h="437729">
                <a:tc>
                  <a:txBody>
                    <a:bodyPr/>
                    <a:lstStyle/>
                    <a:p>
                      <a:pPr algn="l" fontAlgn="b"/>
                      <a:r>
                        <a:rPr lang="fr-FR" sz="2400" b="1" i="0" u="none" strike="noStrike">
                          <a:solidFill>
                            <a:srgbClr val="FF0000"/>
                          </a:solidFill>
                          <a:effectLst/>
                          <a:latin typeface="Calibri" panose="020F0502020204030204" pitchFamily="34" charset="0"/>
                        </a:rPr>
                        <a:t>Mortality rate (per thousand)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2400" b="1" i="0" u="none" strike="noStrike">
                          <a:solidFill>
                            <a:srgbClr val="FF0000"/>
                          </a:solidFill>
                          <a:effectLst/>
                          <a:latin typeface="Calibri" panose="020F050202020403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2400" b="1" i="0" u="none" strike="noStrike">
                          <a:solidFill>
                            <a:srgbClr val="FF0000"/>
                          </a:solidFill>
                          <a:effectLst/>
                          <a:latin typeface="Calibri" panose="020F0502020204030204" pitchFamily="34"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274868"/>
                  </a:ext>
                </a:extLst>
              </a:tr>
            </a:tbl>
          </a:graphicData>
        </a:graphic>
      </p:graphicFrame>
      <p:sp>
        <p:nvSpPr>
          <p:cNvPr id="3" name="Espace réservé du pied de page 2"/>
          <p:cNvSpPr>
            <a:spLocks noGrp="1"/>
          </p:cNvSpPr>
          <p:nvPr>
            <p:ph type="ftr" sz="quarter" idx="11"/>
          </p:nvPr>
        </p:nvSpPr>
        <p:spPr/>
        <p:txBody>
          <a:bodyPr/>
          <a:lstStyle/>
          <a:p>
            <a:r>
              <a:rPr lang="en-US"/>
              <a:t>China - F. Bollon frmb-consulting</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33133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CDCB-2384-4E7C-B224-5F82001B911E}"/>
              </a:ext>
            </a:extLst>
          </p:cNvPr>
          <p:cNvSpPr>
            <a:spLocks noGrp="1"/>
          </p:cNvSpPr>
          <p:nvPr>
            <p:ph type="ctrTitle"/>
          </p:nvPr>
        </p:nvSpPr>
        <p:spPr>
          <a:xfrm>
            <a:off x="2478855" y="2956035"/>
            <a:ext cx="8915399" cy="2262781"/>
          </a:xfrm>
        </p:spPr>
        <p:txBody>
          <a:bodyPr>
            <a:normAutofit/>
          </a:bodyPr>
          <a:lstStyle/>
          <a:p>
            <a:r>
              <a:rPr lang="fr-FR" sz="4800" b="1">
                <a:solidFill>
                  <a:srgbClr val="00B050"/>
                </a:solidFill>
              </a:rPr>
              <a:t>POLITICAL ENVIRONMENT</a:t>
            </a:r>
          </a:p>
        </p:txBody>
      </p:sp>
    </p:spTree>
    <p:extLst>
      <p:ext uri="{BB962C8B-B14F-4D97-AF65-F5344CB8AC3E}">
        <p14:creationId xmlns:p14="http://schemas.microsoft.com/office/powerpoint/2010/main" val="36154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a:t>CHINA</a:t>
            </a:r>
            <a:br>
              <a:rPr lang="en-US" b="1"/>
            </a:br>
            <a:r>
              <a:rPr lang="en-US" b="1" cap="all"/>
              <a:t>Key points of the political environment</a:t>
            </a:r>
            <a:endParaRPr lang="fr-FR" b="1" cap="all"/>
          </a:p>
        </p:txBody>
      </p:sp>
      <p:sp>
        <p:nvSpPr>
          <p:cNvPr id="3" name="Espace réservé du contenu 2"/>
          <p:cNvSpPr>
            <a:spLocks noGrp="1"/>
          </p:cNvSpPr>
          <p:nvPr>
            <p:ph idx="1"/>
          </p:nvPr>
        </p:nvSpPr>
        <p:spPr/>
        <p:txBody>
          <a:bodyPr>
            <a:normAutofit fontScale="92500" lnSpcReduction="10000"/>
          </a:bodyPr>
          <a:lstStyle/>
          <a:p>
            <a:pPr>
              <a:spcAft>
                <a:spcPts val="600"/>
              </a:spcAft>
            </a:pPr>
            <a:r>
              <a:rPr lang="en-US" sz="2000"/>
              <a:t>China is a People's Republic led by the Chinese Communist Party (CCP) since 1949.</a:t>
            </a:r>
          </a:p>
          <a:p>
            <a:pPr>
              <a:spcAft>
                <a:spcPts val="600"/>
              </a:spcAft>
            </a:pPr>
            <a:r>
              <a:rPr lang="en-US" sz="2000"/>
              <a:t>Since 1993, the General Secretary of CPC is also the President of the Republic. </a:t>
            </a:r>
          </a:p>
          <a:p>
            <a:pPr>
              <a:spcAft>
                <a:spcPts val="600"/>
              </a:spcAft>
            </a:pPr>
            <a:r>
              <a:rPr lang="en-US" sz="2000"/>
              <a:t>Since 1997 and the death of Deng Xiaoping, </a:t>
            </a:r>
            <a:r>
              <a:rPr lang="en-US" sz="2000" b="1">
                <a:solidFill>
                  <a:srgbClr val="C00000"/>
                </a:solidFill>
              </a:rPr>
              <a:t>senior Party leaders could not do more than two terms of five years</a:t>
            </a:r>
            <a:r>
              <a:rPr lang="en-US" sz="2000"/>
              <a:t> and age limits are imposed on staff and leader of the Party. </a:t>
            </a:r>
            <a:r>
              <a:rPr lang="en-US" sz="2000" b="1">
                <a:solidFill>
                  <a:srgbClr val="C00000"/>
                </a:solidFill>
              </a:rPr>
              <a:t>the policy renewal at the top of the Party used to occur every ten years</a:t>
            </a:r>
          </a:p>
          <a:p>
            <a:pPr>
              <a:spcAft>
                <a:spcPts val="600"/>
              </a:spcAft>
            </a:pPr>
            <a:r>
              <a:rPr lang="en-US" sz="2000" b="1">
                <a:solidFill>
                  <a:srgbClr val="C00000"/>
                </a:solidFill>
                <a:highlight>
                  <a:srgbClr val="FFFF00"/>
                </a:highlight>
              </a:rPr>
              <a:t>But since 2017, the limitation of the number of terms for the Chinese president has been abolished. President Xi Jinping can become President for life</a:t>
            </a:r>
          </a:p>
          <a:p>
            <a:pPr marL="0" indent="0">
              <a:buNone/>
            </a:pPr>
            <a:endParaRPr lang="en-US"/>
          </a:p>
          <a:p>
            <a:endParaRPr lang="fr-FR"/>
          </a:p>
        </p:txBody>
      </p:sp>
      <p:sp>
        <p:nvSpPr>
          <p:cNvPr id="4" name="Espace réservé du pied de page 3"/>
          <p:cNvSpPr>
            <a:spLocks noGrp="1"/>
          </p:cNvSpPr>
          <p:nvPr>
            <p:ph type="ftr" sz="quarter" idx="11"/>
          </p:nvPr>
        </p:nvSpPr>
        <p:spPr/>
        <p:txBody>
          <a:bodyPr/>
          <a:lstStyle/>
          <a:p>
            <a:r>
              <a:rPr lang="en-US"/>
              <a:t>China - F. Bollon </a:t>
            </a:r>
            <a:r>
              <a:rPr lang="en-US" err="1"/>
              <a:t>frmb</a:t>
            </a:r>
            <a:r>
              <a:rPr lang="en-US"/>
              <a:t>-consulting</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22808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6" y="645106"/>
            <a:ext cx="3981455"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2"/>
          <a:stretch>
            <a:fillRect/>
          </a:stretch>
        </p:blipFill>
        <p:spPr>
          <a:xfrm>
            <a:off x="8535726" y="3198046"/>
            <a:ext cx="1869830" cy="2606036"/>
          </a:xfrm>
          <a:prstGeom prst="rect">
            <a:avLst/>
          </a:prstGeom>
        </p:spPr>
      </p:pic>
      <p:pic>
        <p:nvPicPr>
          <p:cNvPr id="6" name="Image 5"/>
          <p:cNvPicPr>
            <a:picLocks noChangeAspect="1"/>
          </p:cNvPicPr>
          <p:nvPr/>
        </p:nvPicPr>
        <p:blipFill>
          <a:blip r:embed="rId3"/>
          <a:stretch>
            <a:fillRect/>
          </a:stretch>
        </p:blipFill>
        <p:spPr>
          <a:xfrm>
            <a:off x="8484044" y="710605"/>
            <a:ext cx="1921512" cy="2372238"/>
          </a:xfrm>
          <a:prstGeom prst="rect">
            <a:avLst/>
          </a:prstGeom>
        </p:spPr>
      </p:pic>
      <p:sp>
        <p:nvSpPr>
          <p:cNvPr id="2" name="Titre 1"/>
          <p:cNvSpPr>
            <a:spLocks noGrp="1"/>
          </p:cNvSpPr>
          <p:nvPr>
            <p:ph type="title"/>
          </p:nvPr>
        </p:nvSpPr>
        <p:spPr>
          <a:xfrm>
            <a:off x="649224" y="645106"/>
            <a:ext cx="6574536" cy="1259894"/>
          </a:xfrm>
        </p:spPr>
        <p:txBody>
          <a:bodyPr>
            <a:noAutofit/>
          </a:bodyPr>
          <a:lstStyle/>
          <a:p>
            <a:pPr>
              <a:lnSpc>
                <a:spcPct val="80000"/>
              </a:lnSpc>
            </a:pPr>
            <a:r>
              <a:rPr lang="en-US" sz="3100" b="1" dirty="0"/>
              <a:t>CHINA</a:t>
            </a:r>
            <a:br>
              <a:rPr lang="en-US" sz="3100" b="1" dirty="0"/>
            </a:br>
            <a:r>
              <a:rPr lang="en-US" sz="3100" b="1" cap="all" dirty="0"/>
              <a:t>Key points of the political environment</a:t>
            </a:r>
            <a:endParaRPr lang="fr-FR" sz="3100" dirty="0"/>
          </a:p>
        </p:txBody>
      </p:sp>
      <p:sp>
        <p:nvSpPr>
          <p:cNvPr id="3" name="Espace réservé du contenu 2"/>
          <p:cNvSpPr>
            <a:spLocks noGrp="1"/>
          </p:cNvSpPr>
          <p:nvPr>
            <p:ph idx="1"/>
          </p:nvPr>
        </p:nvSpPr>
        <p:spPr>
          <a:xfrm>
            <a:off x="649224" y="1977388"/>
            <a:ext cx="6574535" cy="4391328"/>
          </a:xfrm>
        </p:spPr>
        <p:txBody>
          <a:bodyPr>
            <a:noAutofit/>
          </a:bodyPr>
          <a:lstStyle/>
          <a:p>
            <a:pPr>
              <a:lnSpc>
                <a:spcPct val="90000"/>
              </a:lnSpc>
            </a:pPr>
            <a:r>
              <a:rPr lang="fr-FR" sz="2000" b="1">
                <a:solidFill>
                  <a:srgbClr val="C00000"/>
                </a:solidFill>
              </a:rPr>
              <a:t>Party </a:t>
            </a:r>
            <a:r>
              <a:rPr lang="fr-FR" sz="2000" b="1" err="1">
                <a:solidFill>
                  <a:srgbClr val="C00000"/>
                </a:solidFill>
              </a:rPr>
              <a:t>Secretary</a:t>
            </a:r>
            <a:br>
              <a:rPr lang="fr-FR" sz="2000" b="1">
                <a:solidFill>
                  <a:srgbClr val="C00000"/>
                </a:solidFill>
              </a:rPr>
            </a:br>
            <a:r>
              <a:rPr lang="fr-FR" sz="2000" b="1">
                <a:solidFill>
                  <a:srgbClr val="C00000"/>
                </a:solidFill>
              </a:rPr>
              <a:t>XI Jinping (</a:t>
            </a:r>
            <a:r>
              <a:rPr lang="zh-CN" altLang="fr-FR" sz="2000" b="1">
                <a:solidFill>
                  <a:srgbClr val="C00000"/>
                </a:solidFill>
              </a:rPr>
              <a:t>习近平</a:t>
            </a:r>
            <a:r>
              <a:rPr lang="fr-FR" altLang="zh-CN" sz="2000" b="1">
                <a:solidFill>
                  <a:srgbClr val="C00000"/>
                </a:solidFill>
              </a:rPr>
              <a:t>)</a:t>
            </a:r>
            <a:br>
              <a:rPr lang="fr-FR" altLang="zh-CN" sz="2000"/>
            </a:br>
            <a:r>
              <a:rPr lang="fr-FR" sz="2000"/>
              <a:t>Born in 1953, Shaanxi</a:t>
            </a:r>
          </a:p>
          <a:p>
            <a:pPr>
              <a:lnSpc>
                <a:spcPct val="90000"/>
              </a:lnSpc>
            </a:pPr>
            <a:r>
              <a:rPr lang="fr-FR" sz="2000" b="1">
                <a:solidFill>
                  <a:srgbClr val="C00000"/>
                </a:solidFill>
              </a:rPr>
              <a:t>Prime </a:t>
            </a:r>
            <a:r>
              <a:rPr lang="fr-FR" sz="2000" b="1" err="1">
                <a:solidFill>
                  <a:srgbClr val="C00000"/>
                </a:solidFill>
              </a:rPr>
              <a:t>Minister</a:t>
            </a:r>
            <a:br>
              <a:rPr lang="fr-FR" sz="2000" b="1">
                <a:solidFill>
                  <a:srgbClr val="C00000"/>
                </a:solidFill>
              </a:rPr>
            </a:br>
            <a:r>
              <a:rPr lang="fr-FR" sz="2000" b="1">
                <a:solidFill>
                  <a:srgbClr val="C00000"/>
                </a:solidFill>
              </a:rPr>
              <a:t>Li </a:t>
            </a:r>
            <a:r>
              <a:rPr lang="fr-FR" sz="2000" b="1" err="1">
                <a:solidFill>
                  <a:srgbClr val="C00000"/>
                </a:solidFill>
              </a:rPr>
              <a:t>Keqiang</a:t>
            </a:r>
            <a:r>
              <a:rPr lang="fr-FR" sz="2000" b="1">
                <a:solidFill>
                  <a:srgbClr val="C00000"/>
                </a:solidFill>
              </a:rPr>
              <a:t> (</a:t>
            </a:r>
            <a:r>
              <a:rPr lang="zh-CN" altLang="fr-FR" sz="2000" b="1">
                <a:solidFill>
                  <a:srgbClr val="C00000"/>
                </a:solidFill>
              </a:rPr>
              <a:t>李克强</a:t>
            </a:r>
            <a:r>
              <a:rPr lang="fr-FR" altLang="zh-CN" sz="2000" b="1">
                <a:solidFill>
                  <a:srgbClr val="C00000"/>
                </a:solidFill>
              </a:rPr>
              <a:t>)</a:t>
            </a:r>
            <a:br>
              <a:rPr lang="fr-FR" altLang="zh-CN" sz="2000" b="1">
                <a:solidFill>
                  <a:srgbClr val="C00000"/>
                </a:solidFill>
              </a:rPr>
            </a:br>
            <a:r>
              <a:rPr lang="fr-FR" sz="2000"/>
              <a:t>Born in 1955, Anhui</a:t>
            </a:r>
          </a:p>
          <a:p>
            <a:pPr>
              <a:lnSpc>
                <a:spcPct val="90000"/>
              </a:lnSpc>
            </a:pPr>
            <a:r>
              <a:rPr lang="fr-FR" sz="2000"/>
              <a:t>The other five </a:t>
            </a:r>
            <a:r>
              <a:rPr lang="fr-FR" sz="2000" err="1"/>
              <a:t>members</a:t>
            </a:r>
            <a:r>
              <a:rPr lang="fr-FR" sz="2000"/>
              <a:t> of </a:t>
            </a:r>
            <a:r>
              <a:rPr lang="fr-FR" sz="2000" b="1">
                <a:solidFill>
                  <a:srgbClr val="C00000"/>
                </a:solidFill>
              </a:rPr>
              <a:t>the Politburo Standing </a:t>
            </a:r>
            <a:r>
              <a:rPr lang="fr-FR" sz="2000" b="1" err="1">
                <a:solidFill>
                  <a:srgbClr val="C00000"/>
                </a:solidFill>
              </a:rPr>
              <a:t>Committee</a:t>
            </a:r>
            <a:r>
              <a:rPr lang="fr-FR" sz="2000" b="1">
                <a:solidFill>
                  <a:srgbClr val="C00000"/>
                </a:solidFill>
              </a:rPr>
              <a:t> </a:t>
            </a:r>
            <a:r>
              <a:rPr lang="fr-FR" sz="2000"/>
              <a:t>are: </a:t>
            </a:r>
            <a:r>
              <a:rPr lang="fr-FR" sz="2000" b="1">
                <a:solidFill>
                  <a:srgbClr val="C00000"/>
                </a:solidFill>
              </a:rPr>
              <a:t>Li </a:t>
            </a:r>
            <a:r>
              <a:rPr lang="fr-FR" sz="2000" b="1" err="1">
                <a:solidFill>
                  <a:srgbClr val="C00000"/>
                </a:solidFill>
              </a:rPr>
              <a:t>Zhanshu</a:t>
            </a:r>
            <a:r>
              <a:rPr lang="fr-FR" sz="2000" b="1">
                <a:solidFill>
                  <a:srgbClr val="C00000"/>
                </a:solidFill>
              </a:rPr>
              <a:t> </a:t>
            </a:r>
            <a:r>
              <a:rPr lang="fr-FR" sz="2000"/>
              <a:t>(</a:t>
            </a:r>
            <a:r>
              <a:rPr lang="fr-FR"/>
              <a:t>Chairman of the standing </a:t>
            </a:r>
            <a:r>
              <a:rPr lang="fr-FR" err="1"/>
              <a:t>committee</a:t>
            </a:r>
            <a:r>
              <a:rPr lang="fr-FR"/>
              <a:t> of the National </a:t>
            </a:r>
            <a:r>
              <a:rPr lang="fr-FR" err="1"/>
              <a:t>people’s</a:t>
            </a:r>
            <a:r>
              <a:rPr lang="fr-FR"/>
              <a:t> </a:t>
            </a:r>
            <a:r>
              <a:rPr lang="fr-FR" err="1"/>
              <a:t>Congress</a:t>
            </a:r>
            <a:r>
              <a:rPr lang="fr-FR" sz="2000"/>
              <a:t>), </a:t>
            </a:r>
            <a:r>
              <a:rPr lang="fr-FR" sz="2000" b="1">
                <a:solidFill>
                  <a:srgbClr val="C00000"/>
                </a:solidFill>
              </a:rPr>
              <a:t>Wang Yang </a:t>
            </a:r>
            <a:r>
              <a:rPr lang="fr-FR" sz="2000"/>
              <a:t>(</a:t>
            </a:r>
            <a:r>
              <a:rPr lang="en-US"/>
              <a:t>Chairman of the Chinese People's Political Consultative Conference</a:t>
            </a:r>
            <a:r>
              <a:rPr lang="fr-FR" sz="2000"/>
              <a:t>), </a:t>
            </a:r>
            <a:r>
              <a:rPr lang="fr-FR" sz="2000" b="1">
                <a:solidFill>
                  <a:srgbClr val="C00000"/>
                </a:solidFill>
              </a:rPr>
              <a:t>Wang </a:t>
            </a:r>
            <a:r>
              <a:rPr lang="fr-FR" sz="2000" b="1" err="1">
                <a:solidFill>
                  <a:srgbClr val="C00000"/>
                </a:solidFill>
              </a:rPr>
              <a:t>Huning</a:t>
            </a:r>
            <a:r>
              <a:rPr lang="fr-FR" sz="2000" b="1">
                <a:solidFill>
                  <a:srgbClr val="C00000"/>
                </a:solidFill>
              </a:rPr>
              <a:t> </a:t>
            </a:r>
            <a:r>
              <a:rPr lang="fr-FR" sz="2000"/>
              <a:t>(</a:t>
            </a:r>
            <a:r>
              <a:rPr lang="fr-FR"/>
              <a:t>Chinese </a:t>
            </a:r>
            <a:r>
              <a:rPr lang="fr-FR" err="1"/>
              <a:t>political</a:t>
            </a:r>
            <a:r>
              <a:rPr lang="fr-FR"/>
              <a:t> </a:t>
            </a:r>
            <a:r>
              <a:rPr lang="fr-FR" err="1"/>
              <a:t>theorist</a:t>
            </a:r>
            <a:r>
              <a:rPr lang="fr-FR" sz="2000"/>
              <a:t>), </a:t>
            </a:r>
            <a:r>
              <a:rPr lang="fr-FR" sz="2000" b="1">
                <a:solidFill>
                  <a:srgbClr val="C00000"/>
                </a:solidFill>
              </a:rPr>
              <a:t>Zhao </a:t>
            </a:r>
            <a:r>
              <a:rPr lang="fr-FR" sz="2000" b="1" err="1">
                <a:solidFill>
                  <a:srgbClr val="C00000"/>
                </a:solidFill>
              </a:rPr>
              <a:t>Leji</a:t>
            </a:r>
            <a:r>
              <a:rPr lang="fr-FR" sz="2000" b="1">
                <a:solidFill>
                  <a:srgbClr val="C00000"/>
                </a:solidFill>
              </a:rPr>
              <a:t> </a:t>
            </a:r>
            <a:r>
              <a:rPr lang="fr-FR" sz="2000"/>
              <a:t>(</a:t>
            </a:r>
            <a:r>
              <a:rPr lang="fr-FR"/>
              <a:t>anti-corruption </a:t>
            </a:r>
            <a:r>
              <a:rPr lang="fr-FR" err="1"/>
              <a:t>fight</a:t>
            </a:r>
            <a:r>
              <a:rPr lang="fr-FR"/>
              <a:t> </a:t>
            </a:r>
            <a:r>
              <a:rPr lang="fr-FR" err="1"/>
              <a:t>responsible</a:t>
            </a:r>
            <a:r>
              <a:rPr lang="fr-FR" sz="2000"/>
              <a:t>) and </a:t>
            </a:r>
            <a:r>
              <a:rPr lang="fr-FR" sz="2000" b="1">
                <a:solidFill>
                  <a:srgbClr val="C00000"/>
                </a:solidFill>
              </a:rPr>
              <a:t>Han </a:t>
            </a:r>
            <a:r>
              <a:rPr lang="fr-FR" sz="2000" b="1" err="1">
                <a:solidFill>
                  <a:srgbClr val="C00000"/>
                </a:solidFill>
              </a:rPr>
              <a:t>Zhen</a:t>
            </a:r>
            <a:r>
              <a:rPr lang="fr-FR" sz="2000" b="1">
                <a:solidFill>
                  <a:srgbClr val="C00000"/>
                </a:solidFill>
              </a:rPr>
              <a:t> </a:t>
            </a:r>
            <a:r>
              <a:rPr lang="fr-FR" sz="2000"/>
              <a:t>(</a:t>
            </a:r>
            <a:r>
              <a:rPr lang="fr-FR"/>
              <a:t>first vice premier of the state </a:t>
            </a:r>
            <a:r>
              <a:rPr lang="fr-FR" err="1"/>
              <a:t>council</a:t>
            </a:r>
            <a:r>
              <a:rPr lang="fr-FR" sz="2000"/>
              <a:t>)</a:t>
            </a:r>
          </a:p>
        </p:txBody>
      </p:sp>
      <p:sp>
        <p:nvSpPr>
          <p:cNvPr id="4" name="Espace réservé du pied de page 3"/>
          <p:cNvSpPr>
            <a:spLocks noGrp="1"/>
          </p:cNvSpPr>
          <p:nvPr>
            <p:ph type="ftr" sz="quarter" idx="11"/>
          </p:nvPr>
        </p:nvSpPr>
        <p:spPr>
          <a:xfrm>
            <a:off x="1220916" y="6135808"/>
            <a:ext cx="7619999" cy="365125"/>
          </a:xfrm>
        </p:spPr>
        <p:txBody>
          <a:bodyPr>
            <a:normAutofit/>
          </a:bodyPr>
          <a:lstStyle/>
          <a:p>
            <a:r>
              <a:rPr lang="en-US"/>
              <a:t>China - F. Bollon </a:t>
            </a:r>
            <a:r>
              <a:rPr lang="en-US" err="1"/>
              <a:t>frmb-consultig</a:t>
            </a:r>
            <a:endParaRPr lang="en-US"/>
          </a:p>
        </p:txBody>
      </p:sp>
      <p:sp>
        <p:nvSpPr>
          <p:cNvPr id="5" name="Espace réservé du numéro de diapositive 4"/>
          <p:cNvSpPr>
            <a:spLocks noGrp="1"/>
          </p:cNvSpPr>
          <p:nvPr>
            <p:ph type="sldNum" sz="quarter" idx="12"/>
          </p:nvPr>
        </p:nvSpPr>
        <p:spPr>
          <a:xfrm>
            <a:off x="121514" y="6133610"/>
            <a:ext cx="779767" cy="365125"/>
          </a:xfrm>
        </p:spPr>
        <p:txBody>
          <a:bodyPr>
            <a:noAutofit/>
          </a:bodyPr>
          <a:lstStyle/>
          <a:p>
            <a:pPr>
              <a:lnSpc>
                <a:spcPct val="90000"/>
              </a:lnSpc>
            </a:pPr>
            <a:fld id="{D57F1E4F-1CFF-5643-939E-217C01CDF565}" type="slidenum">
              <a:rPr lang="en-US" sz="1900" smtClean="0"/>
              <a:pPr>
                <a:lnSpc>
                  <a:spcPct val="90000"/>
                </a:lnSpc>
              </a:pPr>
              <a:t>7</a:t>
            </a:fld>
            <a:endParaRPr lang="en-US" sz="1900"/>
          </a:p>
        </p:txBody>
      </p:sp>
      <p:sp>
        <p:nvSpPr>
          <p:cNvPr id="12" name="ZoneTexte 11"/>
          <p:cNvSpPr txBox="1"/>
          <p:nvPr/>
        </p:nvSpPr>
        <p:spPr>
          <a:xfrm>
            <a:off x="3710608" y="2032397"/>
            <a:ext cx="3513151" cy="954107"/>
          </a:xfrm>
          <a:prstGeom prst="rect">
            <a:avLst/>
          </a:prstGeom>
          <a:noFill/>
        </p:spPr>
        <p:txBody>
          <a:bodyPr wrap="square" rtlCol="0">
            <a:spAutoFit/>
          </a:bodyPr>
          <a:lstStyle/>
          <a:p>
            <a:r>
              <a:rPr lang="en-US" sz="1400"/>
              <a:t>Previous positions: Vice-President (2008-2013), governor of Fujian (1999-2002), secretary of the Zhejiang Party (2002-2007)</a:t>
            </a:r>
            <a:endParaRPr lang="fr-FR" sz="1400"/>
          </a:p>
        </p:txBody>
      </p:sp>
      <p:sp>
        <p:nvSpPr>
          <p:cNvPr id="13" name="ZoneTexte 12"/>
          <p:cNvSpPr txBox="1"/>
          <p:nvPr/>
        </p:nvSpPr>
        <p:spPr>
          <a:xfrm>
            <a:off x="3711754" y="2949270"/>
            <a:ext cx="3389353" cy="1015663"/>
          </a:xfrm>
          <a:prstGeom prst="rect">
            <a:avLst/>
          </a:prstGeom>
          <a:noFill/>
        </p:spPr>
        <p:txBody>
          <a:bodyPr wrap="square" rtlCol="0">
            <a:spAutoFit/>
          </a:bodyPr>
          <a:lstStyle/>
          <a:p>
            <a:r>
              <a:rPr lang="en-US" sz="1200"/>
              <a:t>Previous positions: Deputy Prime Minister (2008-2013), secretary of the Liaoning Party (2004-2007) and Henan (2002-2004), First Secretary of the League of Communist Youth (1993-1998)</a:t>
            </a:r>
            <a:endParaRPr lang="fr-FR" sz="1200"/>
          </a:p>
        </p:txBody>
      </p:sp>
    </p:spTree>
    <p:extLst>
      <p:ext uri="{BB962C8B-B14F-4D97-AF65-F5344CB8AC3E}">
        <p14:creationId xmlns:p14="http://schemas.microsoft.com/office/powerpoint/2010/main" val="29544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CDCB-2384-4E7C-B224-5F82001B911E}"/>
              </a:ext>
            </a:extLst>
          </p:cNvPr>
          <p:cNvSpPr>
            <a:spLocks noGrp="1"/>
          </p:cNvSpPr>
          <p:nvPr>
            <p:ph type="ctrTitle"/>
          </p:nvPr>
        </p:nvSpPr>
        <p:spPr/>
        <p:txBody>
          <a:bodyPr>
            <a:normAutofit/>
          </a:bodyPr>
          <a:lstStyle/>
          <a:p>
            <a:r>
              <a:rPr lang="fr-FR" sz="4800" b="1">
                <a:solidFill>
                  <a:srgbClr val="00B050"/>
                </a:solidFill>
              </a:rPr>
              <a:t>GEOPOLITICAL ISSUES</a:t>
            </a:r>
          </a:p>
        </p:txBody>
      </p:sp>
    </p:spTree>
    <p:extLst>
      <p:ext uri="{BB962C8B-B14F-4D97-AF65-F5344CB8AC3E}">
        <p14:creationId xmlns:p14="http://schemas.microsoft.com/office/powerpoint/2010/main" val="340462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012AC-FC92-483C-A1F4-F2F797AD3241}"/>
              </a:ext>
            </a:extLst>
          </p:cNvPr>
          <p:cNvSpPr>
            <a:spLocks noGrp="1"/>
          </p:cNvSpPr>
          <p:nvPr>
            <p:ph type="title"/>
          </p:nvPr>
        </p:nvSpPr>
        <p:spPr/>
        <p:txBody>
          <a:bodyPr>
            <a:normAutofit fontScale="90000"/>
          </a:bodyPr>
          <a:lstStyle/>
          <a:p>
            <a:r>
              <a:rPr lang="fr-FR" b="1"/>
              <a:t>CHINA</a:t>
            </a:r>
            <a:br>
              <a:rPr lang="fr-FR" b="1"/>
            </a:br>
            <a:r>
              <a:rPr lang="fr-FR" b="1"/>
              <a:t>GEOPOLITICAL ISSUES</a:t>
            </a:r>
            <a:br>
              <a:rPr lang="fr-FR"/>
            </a:br>
            <a:endParaRPr lang="fr-FR"/>
          </a:p>
        </p:txBody>
      </p:sp>
      <p:sp>
        <p:nvSpPr>
          <p:cNvPr id="3" name="Espace réservé du contenu 2">
            <a:extLst>
              <a:ext uri="{FF2B5EF4-FFF2-40B4-BE49-F238E27FC236}">
                <a16:creationId xmlns:a16="http://schemas.microsoft.com/office/drawing/2014/main" id="{25A2AA6B-DA68-49F3-8AA3-9930E7719EE2}"/>
              </a:ext>
            </a:extLst>
          </p:cNvPr>
          <p:cNvSpPr>
            <a:spLocks noGrp="1"/>
          </p:cNvSpPr>
          <p:nvPr>
            <p:ph idx="1"/>
          </p:nvPr>
        </p:nvSpPr>
        <p:spPr>
          <a:xfrm>
            <a:off x="2223452" y="1905000"/>
            <a:ext cx="8915400" cy="4230808"/>
          </a:xfrm>
        </p:spPr>
        <p:txBody>
          <a:bodyPr>
            <a:normAutofit/>
          </a:bodyPr>
          <a:lstStyle/>
          <a:p>
            <a:pPr marL="0" indent="0">
              <a:spcAft>
                <a:spcPts val="1200"/>
              </a:spcAft>
              <a:buNone/>
            </a:pPr>
            <a:r>
              <a:rPr lang="fr-FR" sz="2800" b="1" dirty="0">
                <a:solidFill>
                  <a:srgbClr val="FF0000"/>
                </a:solidFill>
              </a:rPr>
              <a:t>China </a:t>
            </a:r>
            <a:r>
              <a:rPr lang="fr-FR" sz="2800" b="1" dirty="0" err="1">
                <a:solidFill>
                  <a:srgbClr val="FF0000"/>
                </a:solidFill>
              </a:rPr>
              <a:t>is</a:t>
            </a:r>
            <a:r>
              <a:rPr lang="fr-FR" sz="2800" b="1" dirty="0">
                <a:solidFill>
                  <a:srgbClr val="FF0000"/>
                </a:solidFill>
              </a:rPr>
              <a:t> </a:t>
            </a:r>
            <a:r>
              <a:rPr lang="fr-FR" sz="2800" b="1" dirty="0" err="1">
                <a:solidFill>
                  <a:srgbClr val="FF0000"/>
                </a:solidFill>
              </a:rPr>
              <a:t>facing</a:t>
            </a:r>
            <a:r>
              <a:rPr lang="fr-FR" sz="2800" b="1" dirty="0">
                <a:solidFill>
                  <a:srgbClr val="FF0000"/>
                </a:solidFill>
              </a:rPr>
              <a:t> </a:t>
            </a:r>
            <a:r>
              <a:rPr lang="fr-FR" sz="2800" b="1" dirty="0" err="1">
                <a:solidFill>
                  <a:srgbClr val="FF0000"/>
                </a:solidFill>
              </a:rPr>
              <a:t>many</a:t>
            </a:r>
            <a:r>
              <a:rPr lang="fr-FR" sz="2800" b="1" dirty="0">
                <a:solidFill>
                  <a:srgbClr val="FF0000"/>
                </a:solidFill>
              </a:rPr>
              <a:t> </a:t>
            </a:r>
            <a:r>
              <a:rPr lang="fr-FR" sz="2800" b="1" dirty="0" err="1">
                <a:solidFill>
                  <a:srgbClr val="FF0000"/>
                </a:solidFill>
              </a:rPr>
              <a:t>geopolitical</a:t>
            </a:r>
            <a:r>
              <a:rPr lang="fr-FR" sz="2800" b="1" dirty="0">
                <a:solidFill>
                  <a:srgbClr val="FF0000"/>
                </a:solidFill>
              </a:rPr>
              <a:t> issues </a:t>
            </a:r>
            <a:r>
              <a:rPr lang="fr-FR" sz="2800" dirty="0" err="1">
                <a:solidFill>
                  <a:schemeClr val="tx1"/>
                </a:solidFill>
              </a:rPr>
              <a:t>notably</a:t>
            </a:r>
            <a:r>
              <a:rPr lang="fr-FR" sz="2800" dirty="0">
                <a:solidFill>
                  <a:schemeClr val="tx1"/>
                </a:solidFill>
              </a:rPr>
              <a:t>:</a:t>
            </a:r>
          </a:p>
          <a:p>
            <a:pPr marL="685800" lvl="1">
              <a:spcAft>
                <a:spcPts val="1200"/>
              </a:spcAft>
              <a:buFontTx/>
              <a:buChar char="-"/>
            </a:pPr>
            <a:r>
              <a:rPr lang="fr-FR" sz="2400" b="1" dirty="0"/>
              <a:t>The South China </a:t>
            </a:r>
            <a:r>
              <a:rPr lang="fr-FR" sz="2400" b="1" dirty="0" err="1"/>
              <a:t>sea</a:t>
            </a:r>
            <a:endParaRPr lang="fr-FR" sz="2400" b="1" dirty="0"/>
          </a:p>
          <a:p>
            <a:pPr marL="685800" lvl="1">
              <a:spcAft>
                <a:spcPts val="1200"/>
              </a:spcAft>
              <a:buFontTx/>
              <a:buChar char="-"/>
            </a:pPr>
            <a:r>
              <a:rPr lang="fr-FR" sz="2400" b="1" dirty="0"/>
              <a:t>The Chinese support to North </a:t>
            </a:r>
            <a:r>
              <a:rPr lang="fr-FR" sz="2400" b="1" dirty="0" err="1"/>
              <a:t>Korea</a:t>
            </a:r>
            <a:endParaRPr lang="fr-FR" sz="2400" b="1" dirty="0"/>
          </a:p>
          <a:p>
            <a:pPr marL="685800" lvl="1">
              <a:spcAft>
                <a:spcPts val="1200"/>
              </a:spcAft>
              <a:buFontTx/>
              <a:buChar char="-"/>
            </a:pPr>
            <a:r>
              <a:rPr lang="fr-FR" sz="2400" b="1" dirty="0"/>
              <a:t>The </a:t>
            </a:r>
            <a:r>
              <a:rPr lang="fr-FR" sz="2400" b="1" dirty="0" err="1"/>
              <a:t>African</a:t>
            </a:r>
            <a:r>
              <a:rPr lang="fr-FR" sz="2400" b="1" dirty="0"/>
              <a:t> </a:t>
            </a:r>
            <a:r>
              <a:rPr lang="fr-FR" sz="2400" b="1" dirty="0" err="1"/>
              <a:t>presence</a:t>
            </a:r>
            <a:r>
              <a:rPr lang="fr-FR" sz="2400" b="1" dirty="0"/>
              <a:t> of China</a:t>
            </a:r>
          </a:p>
          <a:p>
            <a:pPr marL="685800" lvl="1">
              <a:spcAft>
                <a:spcPts val="1200"/>
              </a:spcAft>
              <a:buFontTx/>
              <a:buChar char="-"/>
            </a:pPr>
            <a:r>
              <a:rPr lang="fr-FR" sz="2400" b="1" dirty="0"/>
              <a:t>The </a:t>
            </a:r>
            <a:r>
              <a:rPr lang="fr-FR" sz="2400" b="1" dirty="0" err="1"/>
              <a:t>presence</a:t>
            </a:r>
            <a:r>
              <a:rPr lang="fr-FR" sz="2400" b="1" dirty="0"/>
              <a:t> of China in </a:t>
            </a:r>
            <a:r>
              <a:rPr lang="fr-FR" sz="2400" b="1" dirty="0" err="1"/>
              <a:t>Siberia</a:t>
            </a:r>
            <a:endParaRPr lang="fr-FR" sz="2400" b="1" dirty="0"/>
          </a:p>
          <a:p>
            <a:pPr marL="685800" lvl="1">
              <a:spcAft>
                <a:spcPts val="1200"/>
              </a:spcAft>
              <a:buFontTx/>
              <a:buChar char="-"/>
            </a:pPr>
            <a:r>
              <a:rPr lang="fr-FR" sz="2400" b="1" dirty="0"/>
              <a:t>The </a:t>
            </a:r>
            <a:r>
              <a:rPr lang="fr-FR" sz="2400" b="1" dirty="0" err="1"/>
              <a:t>Climate</a:t>
            </a:r>
            <a:r>
              <a:rPr lang="fr-FR" sz="2400" b="1" dirty="0"/>
              <a:t> Change </a:t>
            </a:r>
            <a:r>
              <a:rPr lang="fr-FR" sz="2400" b="1" dirty="0" err="1"/>
              <a:t>Conferences</a:t>
            </a:r>
            <a:endParaRPr lang="fr-FR" sz="2400" b="1" dirty="0"/>
          </a:p>
          <a:p>
            <a:pPr marL="685800" lvl="1">
              <a:buFontTx/>
              <a:buChar char="-"/>
            </a:pPr>
            <a:endParaRPr lang="fr-FR" dirty="0"/>
          </a:p>
          <a:p>
            <a:endParaRPr lang="fr-FR" dirty="0"/>
          </a:p>
        </p:txBody>
      </p:sp>
      <p:sp>
        <p:nvSpPr>
          <p:cNvPr id="4" name="Espace réservé du pied de page 3">
            <a:extLst>
              <a:ext uri="{FF2B5EF4-FFF2-40B4-BE49-F238E27FC236}">
                <a16:creationId xmlns:a16="http://schemas.microsoft.com/office/drawing/2014/main" id="{5E170747-9253-4059-BD55-CA077D02DE2B}"/>
              </a:ext>
            </a:extLst>
          </p:cNvPr>
          <p:cNvSpPr>
            <a:spLocks noGrp="1"/>
          </p:cNvSpPr>
          <p:nvPr>
            <p:ph type="ftr" sz="quarter" idx="11"/>
          </p:nvPr>
        </p:nvSpPr>
        <p:spPr/>
        <p:txBody>
          <a:bodyPr/>
          <a:lstStyle/>
          <a:p>
            <a:r>
              <a:rPr lang="en-US"/>
              <a:t>China - F. Bollon frmb-consulting</a:t>
            </a:r>
          </a:p>
        </p:txBody>
      </p:sp>
      <p:sp>
        <p:nvSpPr>
          <p:cNvPr id="5" name="Espace réservé du numéro de diapositive 4">
            <a:extLst>
              <a:ext uri="{FF2B5EF4-FFF2-40B4-BE49-F238E27FC236}">
                <a16:creationId xmlns:a16="http://schemas.microsoft.com/office/drawing/2014/main" id="{CA04F0FF-382C-4538-9B50-DC8E654F909A}"/>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4954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0</TotalTime>
  <Words>2667</Words>
  <Application>Microsoft Office PowerPoint</Application>
  <PresentationFormat>Grand écran</PresentationFormat>
  <Paragraphs>216</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Century Gothic</vt:lpstr>
      <vt:lpstr>Wingdings 3</vt:lpstr>
      <vt:lpstr>Brin</vt:lpstr>
      <vt:lpstr>CHINA</vt:lpstr>
      <vt:lpstr>GEOGRAPHY REMINDER</vt:lpstr>
      <vt:lpstr>Présentation PowerPoint</vt:lpstr>
      <vt:lpstr>CHINA - FRANCE</vt:lpstr>
      <vt:lpstr>POLITICAL ENVIRONMENT</vt:lpstr>
      <vt:lpstr>CHINA Key points of the political environment</vt:lpstr>
      <vt:lpstr>CHINA Key points of the political environment</vt:lpstr>
      <vt:lpstr>GEOPOLITICAL ISSUES</vt:lpstr>
      <vt:lpstr>CHINA GEOPOLITICAL ISSUES </vt:lpstr>
      <vt:lpstr>CHINA GEOPOLITICAL ISSUES </vt:lpstr>
      <vt:lpstr>THE BELT AND ROAD INITIATIVE</vt:lpstr>
      <vt:lpstr>THE BELT AND ROAD INITIATIVE</vt:lpstr>
      <vt:lpstr>THE BELT AND ROAD INITIATIVE</vt:lpstr>
      <vt:lpstr>MADE IN CHINA 2025</vt:lpstr>
      <vt:lpstr>MADE IN CHINA 2025</vt:lpstr>
      <vt:lpstr>MADE IN CHINA 2025</vt:lpstr>
      <vt:lpstr>CHINA AND AFRICA</vt:lpstr>
      <vt:lpstr>CHINA AND AFRICA History of the relationship</vt:lpstr>
      <vt:lpstr>CHINA AND AFRICA History of the relationship</vt:lpstr>
      <vt:lpstr>CHINA AND AFRICA Economic exchanges</vt:lpstr>
      <vt:lpstr>CHINA AND AFRICA Minerals</vt:lpstr>
      <vt:lpstr>CHINA AND AFRICA Agriculture and forestry</vt:lpstr>
      <vt:lpstr>CHINA AND AFRICA Agriculture and forestry</vt:lpstr>
      <vt:lpstr>CHINA AND AFRICA Major projects</vt:lpstr>
      <vt:lpstr>CHINA AND AFRICA The Chinese presence in Africa </vt:lpstr>
      <vt:lpstr>CHINA AND AFRICA The Chinese presence in Africa</vt:lpstr>
      <vt:lpstr>CHINA AND AFRICA The Chinese presence in Africa</vt:lpstr>
      <vt:lpstr>CHINA AND AFRICA An example of the Chinese presence</vt:lpstr>
      <vt:lpstr>CHINA AND AFRICA An example of the Chinese presence</vt:lpstr>
      <vt:lpstr>CHINA AND AFRICA An example of the Chinese presence</vt:lpstr>
      <vt:lpstr>THANK YOU VERY MUCH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frm bollon</dc:creator>
  <cp:lastModifiedBy>frm bollon</cp:lastModifiedBy>
  <cp:revision>59</cp:revision>
  <dcterms:created xsi:type="dcterms:W3CDTF">2016-03-01T21:05:51Z</dcterms:created>
  <dcterms:modified xsi:type="dcterms:W3CDTF">2020-04-28T08:35:01Z</dcterms:modified>
</cp:coreProperties>
</file>