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2" r:id="rId2"/>
    <p:sldId id="468" r:id="rId3"/>
    <p:sldId id="465" r:id="rId4"/>
    <p:sldId id="440" r:id="rId5"/>
    <p:sldId id="457" r:id="rId6"/>
    <p:sldId id="472" r:id="rId7"/>
    <p:sldId id="477" r:id="rId8"/>
    <p:sldId id="475" r:id="rId9"/>
    <p:sldId id="476" r:id="rId10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6376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72753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09129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45505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181881" algn="l" defTabSz="872753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618258" algn="l" defTabSz="872753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054634" algn="l" defTabSz="872753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491011" algn="l" defTabSz="872753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hadj diakhate" initials="E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7C80"/>
    <a:srgbClr val="FF5050"/>
    <a:srgbClr val="800000"/>
    <a:srgbClr val="AE1D12"/>
    <a:srgbClr val="336600"/>
    <a:srgbClr val="FF6600"/>
    <a:srgbClr val="006600"/>
    <a:srgbClr val="99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87389" autoAdjust="0"/>
  </p:normalViewPr>
  <p:slideViewPr>
    <p:cSldViewPr>
      <p:cViewPr varScale="1">
        <p:scale>
          <a:sx n="70" d="100"/>
          <a:sy n="70" d="100"/>
        </p:scale>
        <p:origin x="117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872" y="-9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2309"/>
            <a:ext cx="307636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2" tIns="47721" rIns="95442" bIns="47721" numCol="1" anchor="b" anchorCtr="0" compatLnSpc="1">
            <a:prstTxWarp prst="textNoShape">
              <a:avLst/>
            </a:prstTxWarp>
          </a:bodyPr>
          <a:lstStyle>
            <a:lvl1pPr algn="r" defTabSz="954179">
              <a:defRPr sz="1300"/>
            </a:lvl1pPr>
          </a:lstStyle>
          <a:p>
            <a:pPr>
              <a:defRPr/>
            </a:pPr>
            <a:fld id="{9C373316-2DCC-43D9-BAF8-A100F4828B5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7507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2" tIns="47721" rIns="95442" bIns="47721" numCol="1" anchor="t" anchorCtr="0" compatLnSpc="1">
            <a:prstTxWarp prst="textNoShape">
              <a:avLst/>
            </a:prstTxWarp>
          </a:bodyPr>
          <a:lstStyle>
            <a:lvl1pPr defTabSz="954179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2" tIns="47721" rIns="95442" bIns="47721" numCol="1" anchor="t" anchorCtr="0" compatLnSpc="1">
            <a:prstTxWarp prst="textNoShape">
              <a:avLst/>
            </a:prstTxWarp>
          </a:bodyPr>
          <a:lstStyle>
            <a:lvl1pPr algn="r" defTabSz="954179">
              <a:defRPr sz="1300" smtClean="0"/>
            </a:lvl1pPr>
          </a:lstStyle>
          <a:p>
            <a:pPr>
              <a:defRPr/>
            </a:pPr>
            <a:r>
              <a:rPr lang="fr-FR"/>
              <a:t>Mercredi 11  novembre 2009</a:t>
            </a:r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155"/>
            <a:ext cx="5206153" cy="460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2" tIns="47721" rIns="95442" bIns="47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309"/>
            <a:ext cx="307636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2" tIns="47721" rIns="95442" bIns="47721" numCol="1" anchor="b" anchorCtr="0" compatLnSpc="1">
            <a:prstTxWarp prst="textNoShape">
              <a:avLst/>
            </a:prstTxWarp>
          </a:bodyPr>
          <a:lstStyle>
            <a:lvl1pPr defTabSz="954179">
              <a:defRPr sz="1300" smtClean="0"/>
            </a:lvl1pPr>
          </a:lstStyle>
          <a:p>
            <a:pPr>
              <a:defRPr/>
            </a:pPr>
            <a:r>
              <a:rPr lang="fr-FR"/>
              <a:t>Révision des conditions tarifaires de SENELEC - 1ère consultation publique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2309"/>
            <a:ext cx="3076363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42" tIns="47721" rIns="95442" bIns="47721" numCol="1" anchor="b" anchorCtr="0" compatLnSpc="1">
            <a:prstTxWarp prst="textNoShape">
              <a:avLst/>
            </a:prstTxWarp>
          </a:bodyPr>
          <a:lstStyle>
            <a:lvl1pPr algn="r" defTabSz="954179">
              <a:defRPr sz="1300"/>
            </a:lvl1pPr>
          </a:lstStyle>
          <a:p>
            <a:pPr>
              <a:defRPr/>
            </a:pPr>
            <a:fld id="{E2793ED0-DB68-4392-84B0-89F07D5E56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6900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637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7275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0912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4550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181881" algn="l" defTabSz="8727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18258" algn="l" defTabSz="8727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54634" algn="l" defTabSz="8727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91011" algn="l" defTabSz="8727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92188" y="766763"/>
            <a:ext cx="5118100" cy="3838575"/>
          </a:xfrm>
          <a:ln/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9FFC85-DB96-4F89-8CDB-626E737A39DA}" type="slidenum">
              <a:rPr lang="fr-FR" smtClean="0"/>
              <a:pPr/>
              <a:t>1</a:t>
            </a:fld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4035657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062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baseline="0" dirty="0" smtClean="0"/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837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237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583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146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382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935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793ED0-DB68-4392-84B0-89F07D5E5666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037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36376" indent="0" algn="ctr">
              <a:buNone/>
              <a:defRPr/>
            </a:lvl2pPr>
            <a:lvl3pPr marL="872753" indent="0" algn="ctr">
              <a:buNone/>
              <a:defRPr/>
            </a:lvl3pPr>
            <a:lvl4pPr marL="1309129" indent="0" algn="ctr">
              <a:buNone/>
              <a:defRPr/>
            </a:lvl4pPr>
            <a:lvl5pPr marL="1745505" indent="0" algn="ctr">
              <a:buNone/>
              <a:defRPr/>
            </a:lvl5pPr>
            <a:lvl6pPr marL="2181881" indent="0" algn="ctr">
              <a:buNone/>
              <a:defRPr/>
            </a:lvl6pPr>
            <a:lvl7pPr marL="2618258" indent="0" algn="ctr">
              <a:buNone/>
              <a:defRPr/>
            </a:lvl7pPr>
            <a:lvl8pPr marL="3054634" indent="0" algn="ctr">
              <a:buNone/>
              <a:defRPr/>
            </a:lvl8pPr>
            <a:lvl9pPr marL="3491011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7088EA-7537-4D79-B6C7-BC2623F73624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94BD6-725B-4003-8014-138694000FF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0AA0A-2DCF-406D-BE94-0F5CBE1C4A4A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3F363-E780-4825-A17C-FDB41CF8C4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4" y="4406902"/>
            <a:ext cx="7772400" cy="1362076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1900"/>
            </a:lvl1pPr>
            <a:lvl2pPr marL="436376" indent="0">
              <a:buNone/>
              <a:defRPr sz="1700"/>
            </a:lvl2pPr>
            <a:lvl3pPr marL="872753" indent="0">
              <a:buNone/>
              <a:defRPr sz="1500"/>
            </a:lvl3pPr>
            <a:lvl4pPr marL="1309129" indent="0">
              <a:buNone/>
              <a:defRPr sz="1400"/>
            </a:lvl4pPr>
            <a:lvl5pPr marL="1745505" indent="0">
              <a:buNone/>
              <a:defRPr sz="1400"/>
            </a:lvl5pPr>
            <a:lvl6pPr marL="2181881" indent="0">
              <a:buNone/>
              <a:defRPr sz="1400"/>
            </a:lvl6pPr>
            <a:lvl7pPr marL="2618258" indent="0">
              <a:buNone/>
              <a:defRPr sz="1400"/>
            </a:lvl7pPr>
            <a:lvl8pPr marL="3054634" indent="0">
              <a:buNone/>
              <a:defRPr sz="1400"/>
            </a:lvl8pPr>
            <a:lvl9pPr marL="3491011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7ADC5-DE98-4A52-B405-83D5C0A5F63E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2F128-208F-4138-81E6-0F0CD091FE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5287" y="836614"/>
            <a:ext cx="4144963" cy="568801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2650" y="836614"/>
            <a:ext cx="4146551" cy="5688012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9B23-66D4-425B-AE24-4C66F11DEC8D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975B2-37D9-482E-B6F6-988D9370B8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535115"/>
            <a:ext cx="4040187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76" indent="0">
              <a:buNone/>
              <a:defRPr sz="1900" b="1"/>
            </a:lvl2pPr>
            <a:lvl3pPr marL="872753" indent="0">
              <a:buNone/>
              <a:defRPr sz="1700" b="1"/>
            </a:lvl3pPr>
            <a:lvl4pPr marL="1309129" indent="0">
              <a:buNone/>
              <a:defRPr sz="1500" b="1"/>
            </a:lvl4pPr>
            <a:lvl5pPr marL="1745505" indent="0">
              <a:buNone/>
              <a:defRPr sz="1500" b="1"/>
            </a:lvl5pPr>
            <a:lvl6pPr marL="2181881" indent="0">
              <a:buNone/>
              <a:defRPr sz="1500" b="1"/>
            </a:lvl6pPr>
            <a:lvl7pPr marL="2618258" indent="0">
              <a:buNone/>
              <a:defRPr sz="1500" b="1"/>
            </a:lvl7pPr>
            <a:lvl8pPr marL="3054634" indent="0">
              <a:buNone/>
              <a:defRPr sz="1500" b="1"/>
            </a:lvl8pPr>
            <a:lvl9pPr marL="3491011" indent="0">
              <a:buNone/>
              <a:defRPr sz="1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7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5"/>
            <a:ext cx="4041775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6376" indent="0">
              <a:buNone/>
              <a:defRPr sz="1900" b="1"/>
            </a:lvl2pPr>
            <a:lvl3pPr marL="872753" indent="0">
              <a:buNone/>
              <a:defRPr sz="1700" b="1"/>
            </a:lvl3pPr>
            <a:lvl4pPr marL="1309129" indent="0">
              <a:buNone/>
              <a:defRPr sz="1500" b="1"/>
            </a:lvl4pPr>
            <a:lvl5pPr marL="1745505" indent="0">
              <a:buNone/>
              <a:defRPr sz="1500" b="1"/>
            </a:lvl5pPr>
            <a:lvl6pPr marL="2181881" indent="0">
              <a:buNone/>
              <a:defRPr sz="1500" b="1"/>
            </a:lvl6pPr>
            <a:lvl7pPr marL="2618258" indent="0">
              <a:buNone/>
              <a:defRPr sz="1500" b="1"/>
            </a:lvl7pPr>
            <a:lvl8pPr marL="3054634" indent="0">
              <a:buNone/>
              <a:defRPr sz="1500" b="1"/>
            </a:lvl8pPr>
            <a:lvl9pPr marL="3491011" indent="0">
              <a:buNone/>
              <a:defRPr sz="15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6"/>
            <a:ext cx="4041775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1B2E8-1592-4E72-ADCA-6FF1FA975386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0CD7B-525F-41FB-89BD-52A78AFDE4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58E61-E445-4BA2-88C6-F510E99EB69F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2A5BA-934C-4F27-B685-623D0DAC32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D0B74-5474-40E4-8763-5CC1FEA0ADD1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DB6E5-C46B-475B-ADBC-F02395EA2A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3" y="273051"/>
            <a:ext cx="3008313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3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36376" indent="0">
              <a:buNone/>
              <a:defRPr sz="1200"/>
            </a:lvl2pPr>
            <a:lvl3pPr marL="872753" indent="0">
              <a:buNone/>
              <a:defRPr sz="900"/>
            </a:lvl3pPr>
            <a:lvl4pPr marL="1309129" indent="0">
              <a:buNone/>
              <a:defRPr sz="800"/>
            </a:lvl4pPr>
            <a:lvl5pPr marL="1745505" indent="0">
              <a:buNone/>
              <a:defRPr sz="800"/>
            </a:lvl5pPr>
            <a:lvl6pPr marL="2181881" indent="0">
              <a:buNone/>
              <a:defRPr sz="800"/>
            </a:lvl6pPr>
            <a:lvl7pPr marL="2618258" indent="0">
              <a:buNone/>
              <a:defRPr sz="800"/>
            </a:lvl7pPr>
            <a:lvl8pPr marL="3054634" indent="0">
              <a:buNone/>
              <a:defRPr sz="800"/>
            </a:lvl8pPr>
            <a:lvl9pPr marL="3491011" indent="0">
              <a:buNone/>
              <a:defRPr sz="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53078-7DB8-4549-A710-F38281BC696F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8E636-9D4C-4726-8ACE-3CED9FA464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7" y="4800600"/>
            <a:ext cx="5486400" cy="56674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5486400" cy="4114800"/>
          </a:xfrm>
        </p:spPr>
        <p:txBody>
          <a:bodyPr/>
          <a:lstStyle>
            <a:lvl1pPr marL="0" indent="0">
              <a:buNone/>
              <a:defRPr sz="3000"/>
            </a:lvl1pPr>
            <a:lvl2pPr marL="436376" indent="0">
              <a:buNone/>
              <a:defRPr sz="2700"/>
            </a:lvl2pPr>
            <a:lvl3pPr marL="872753" indent="0">
              <a:buNone/>
              <a:defRPr sz="2300"/>
            </a:lvl3pPr>
            <a:lvl4pPr marL="1309129" indent="0">
              <a:buNone/>
              <a:defRPr sz="1900"/>
            </a:lvl4pPr>
            <a:lvl5pPr marL="1745505" indent="0">
              <a:buNone/>
              <a:defRPr sz="1900"/>
            </a:lvl5pPr>
            <a:lvl6pPr marL="2181881" indent="0">
              <a:buNone/>
              <a:defRPr sz="1900"/>
            </a:lvl6pPr>
            <a:lvl7pPr marL="2618258" indent="0">
              <a:buNone/>
              <a:defRPr sz="1900"/>
            </a:lvl7pPr>
            <a:lvl8pPr marL="3054634" indent="0">
              <a:buNone/>
              <a:defRPr sz="1900"/>
            </a:lvl8pPr>
            <a:lvl9pPr marL="3491011" indent="0">
              <a:buNone/>
              <a:defRPr sz="19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7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36376" indent="0">
              <a:buNone/>
              <a:defRPr sz="1200"/>
            </a:lvl2pPr>
            <a:lvl3pPr marL="872753" indent="0">
              <a:buNone/>
              <a:defRPr sz="900"/>
            </a:lvl3pPr>
            <a:lvl4pPr marL="1309129" indent="0">
              <a:buNone/>
              <a:defRPr sz="800"/>
            </a:lvl4pPr>
            <a:lvl5pPr marL="1745505" indent="0">
              <a:buNone/>
              <a:defRPr sz="800"/>
            </a:lvl5pPr>
            <a:lvl6pPr marL="2181881" indent="0">
              <a:buNone/>
              <a:defRPr sz="800"/>
            </a:lvl6pPr>
            <a:lvl7pPr marL="2618258" indent="0">
              <a:buNone/>
              <a:defRPr sz="800"/>
            </a:lvl7pPr>
            <a:lvl8pPr marL="3054634" indent="0">
              <a:buNone/>
              <a:defRPr sz="800"/>
            </a:lvl8pPr>
            <a:lvl9pPr marL="3491011" indent="0">
              <a:buNone/>
              <a:defRPr sz="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D0C76-C18A-4C1C-9606-98D1B8BB8A6A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6C075-4C75-4267-922C-F924982023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D459-48BD-4251-B918-F83A1A5236BF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F21A1-54CD-4956-A1A8-B4913EFA6E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24651" y="152401"/>
            <a:ext cx="2114550" cy="6372226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81000" y="152401"/>
            <a:ext cx="6191251" cy="6372226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8D4CE-C628-4B59-A605-C44461FAFBB3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BEC14-BB85-4110-B94D-AD81287094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609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95287" y="836614"/>
            <a:ext cx="4144963" cy="568801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2650" y="836614"/>
            <a:ext cx="4146551" cy="276701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92650" y="3756026"/>
            <a:ext cx="4146551" cy="2768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867AA-42E0-4E3D-982C-94D736D3E138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7208A-9688-4FB1-BC1E-C3607DACF6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609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95287" y="836614"/>
            <a:ext cx="4144963" cy="568801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92650" y="836614"/>
            <a:ext cx="4146551" cy="568801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5178C-7A6F-449F-82DD-C0838CC3552C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607DC-E712-455C-BB4A-B33F759E64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 descr="DSC_0576"/>
          <p:cNvPicPr>
            <a:picLocks noChangeAspect="1" noChangeArrowheads="1"/>
          </p:cNvPicPr>
          <p:nvPr/>
        </p:nvPicPr>
        <p:blipFill>
          <a:blip r:embed="rId15">
            <a:lum bright="80000" contrast="-70000"/>
            <a:grayscl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458200" cy="609600"/>
          </a:xfrm>
          <a:prstGeom prst="rect">
            <a:avLst/>
          </a:prstGeom>
          <a:solidFill>
            <a:srgbClr val="666699">
              <a:alpha val="3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87275" tIns="43638" rIns="87275" bIns="436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9" y="836614"/>
            <a:ext cx="8443912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275" tIns="43638" rIns="87275" bIns="43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5288" y="6597651"/>
            <a:ext cx="1905000" cy="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275" tIns="43638" rIns="87275" bIns="43638" numCol="1" anchor="t" anchorCtr="0" compatLnSpc="1">
            <a:prstTxWarp prst="textNoShape">
              <a:avLst/>
            </a:prstTxWarp>
          </a:bodyPr>
          <a:lstStyle>
            <a:lvl1pPr>
              <a:defRPr sz="800">
                <a:latin typeface="+mn-lt"/>
              </a:defRPr>
            </a:lvl1pPr>
          </a:lstStyle>
          <a:p>
            <a:pPr>
              <a:defRPr/>
            </a:pPr>
            <a:fld id="{FB82FE4E-48BA-4423-B653-AE2DC9CFE9D3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71776" y="6597654"/>
            <a:ext cx="424815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275" tIns="43638" rIns="87275" bIns="43638" numCol="1" anchor="t" anchorCtr="0" compatLnSpc="1">
            <a:prstTxWarp prst="textNoShape">
              <a:avLst/>
            </a:prstTxWarp>
          </a:bodyPr>
          <a:lstStyle>
            <a:lvl1pPr algn="ctr">
              <a:defRPr sz="800" b="1">
                <a:latin typeface="+mn-lt"/>
              </a:defRPr>
            </a:lvl1pPr>
          </a:lstStyle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597651"/>
            <a:ext cx="838200" cy="84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275" tIns="43638" rIns="87275" bIns="43638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+mn-lt"/>
              </a:defRPr>
            </a:lvl1pPr>
          </a:lstStyle>
          <a:p>
            <a:pPr>
              <a:defRPr/>
            </a:pPr>
            <a:fld id="{09E172A9-C800-4368-B009-425006AA08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3080" name="Picture 16" descr="LOGOCRSE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339980" y="6597653"/>
            <a:ext cx="962026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5pPr>
      <a:lvl6pPr marL="436376" algn="ctr" rtl="0" fontAlgn="base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6pPr>
      <a:lvl7pPr marL="872753" algn="ctr" rtl="0" fontAlgn="base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7pPr>
      <a:lvl8pPr marL="1309129" algn="ctr" rtl="0" fontAlgn="base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8pPr>
      <a:lvl9pPr marL="1745505" algn="ctr" rtl="0" fontAlgn="base">
        <a:spcBef>
          <a:spcPct val="0"/>
        </a:spcBef>
        <a:spcAft>
          <a:spcPct val="0"/>
        </a:spcAft>
        <a:defRPr sz="2700" u="sng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Verdana" pitchFamily="34" charset="0"/>
        </a:defRPr>
      </a:lvl9pPr>
    </p:titleStyle>
    <p:bodyStyle>
      <a:lvl1pPr marL="327283" indent="-327283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300" b="1" u="sng">
          <a:solidFill>
            <a:srgbClr val="000099"/>
          </a:solidFill>
          <a:latin typeface="+mn-lt"/>
          <a:ea typeface="+mn-ea"/>
          <a:cs typeface="+mn-cs"/>
        </a:defRPr>
      </a:lvl1pPr>
      <a:lvl2pPr marL="709111" indent="-2727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Blip>
          <a:blip r:embed="rId17"/>
        </a:buBlip>
        <a:defRPr sz="1900">
          <a:solidFill>
            <a:srgbClr val="000099"/>
          </a:solidFill>
          <a:latin typeface="+mn-lt"/>
        </a:defRPr>
      </a:lvl2pPr>
      <a:lvl3pPr marL="1090941" indent="-2181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ü"/>
        <a:defRPr>
          <a:solidFill>
            <a:srgbClr val="000099"/>
          </a:solidFill>
          <a:latin typeface="+mn-lt"/>
        </a:defRPr>
      </a:lvl3pPr>
      <a:lvl4pPr marL="1527317" indent="-2181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imes New Roman" pitchFamily="18" charset="0"/>
        <a:buChar char="-"/>
        <a:defRPr sz="1500">
          <a:solidFill>
            <a:schemeClr val="tx1"/>
          </a:solidFill>
          <a:latin typeface="+mn-lt"/>
        </a:defRPr>
      </a:lvl4pPr>
      <a:lvl5pPr marL="1963693" indent="-2181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defRPr sz="1400">
          <a:solidFill>
            <a:schemeClr val="tx1"/>
          </a:solidFill>
          <a:latin typeface="+mn-lt"/>
        </a:defRPr>
      </a:lvl5pPr>
      <a:lvl6pPr marL="2400070" indent="-2181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defRPr sz="1400">
          <a:solidFill>
            <a:schemeClr val="tx1"/>
          </a:solidFill>
          <a:latin typeface="+mn-lt"/>
        </a:defRPr>
      </a:lvl6pPr>
      <a:lvl7pPr marL="2836446" indent="-2181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defRPr sz="1400">
          <a:solidFill>
            <a:schemeClr val="tx1"/>
          </a:solidFill>
          <a:latin typeface="+mn-lt"/>
        </a:defRPr>
      </a:lvl7pPr>
      <a:lvl8pPr marL="3272823" indent="-2181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defRPr sz="1400">
          <a:solidFill>
            <a:schemeClr val="tx1"/>
          </a:solidFill>
          <a:latin typeface="+mn-lt"/>
        </a:defRPr>
      </a:lvl8pPr>
      <a:lvl9pPr marL="3709199" indent="-2181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defRPr sz="14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6376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2753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9129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45505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81881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18258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634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91011" algn="l" defTabSz="87275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DEC09A6-7AC6-46F1-A07F-4B9FB8409904}" type="datetime4">
              <a:rPr lang="fr-FR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Commission de Régulation du Secteur de l’Electricité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6" y="1928814"/>
            <a:ext cx="8424863" cy="1944688"/>
          </a:xfrm>
        </p:spPr>
        <p:txBody>
          <a:bodyPr/>
          <a:lstStyle/>
          <a:p>
            <a:pPr eaLnBrk="1" hangingPunct="1">
              <a:defRPr/>
            </a:pPr>
            <a:r>
              <a:rPr lang="fr-FR" b="1" u="none" dirty="0" smtClean="0"/>
              <a:t>Les tarifs de l’électricité au Sénégal</a:t>
            </a: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395289" y="3860801"/>
            <a:ext cx="8424862" cy="2139952"/>
          </a:xfrm>
          <a:prstGeom prst="rect">
            <a:avLst/>
          </a:prstGeom>
          <a:solidFill>
            <a:srgbClr val="666699">
              <a:alpha val="31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7275" tIns="43638" rIns="87275" bIns="43638" anchor="ctr"/>
          <a:lstStyle/>
          <a:p>
            <a:pPr algn="ctr">
              <a:defRPr/>
            </a:pPr>
            <a:endParaRPr lang="fr-FR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endParaRPr lang="fr-FR" b="1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endParaRPr lang="fr-FR" b="1" dirty="0" smtClean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r>
              <a:rPr lang="fr-FR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Réunion ASDEA ADEA</a:t>
            </a:r>
          </a:p>
          <a:p>
            <a:pPr algn="ctr">
              <a:defRPr/>
            </a:pPr>
            <a:r>
              <a:rPr lang="fr-FR" sz="17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18 janvier 2018</a:t>
            </a:r>
            <a:endParaRPr lang="fr-FR" sz="1700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>
              <a:defRPr/>
            </a:pPr>
            <a:r>
              <a:rPr lang="fr-FR" sz="17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</a:t>
            </a:r>
            <a:endParaRPr lang="fr-FR" sz="1700" dirty="0"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026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428626" y="714379"/>
          <a:ext cx="8424863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Photo Editor Photo" r:id="rId4" imgW="7430537" imgH="952633" progId="">
                  <p:embed/>
                </p:oleObj>
              </mc:Choice>
              <mc:Fallback>
                <p:oleObj name="Photo Editor Photo" r:id="rId4" imgW="7430537" imgH="952633" progId="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6" y="714379"/>
                        <a:ext cx="8424863" cy="1300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Line 10"/>
          <p:cNvSpPr>
            <a:spLocks noChangeShapeType="1"/>
          </p:cNvSpPr>
          <p:nvPr/>
        </p:nvSpPr>
        <p:spPr bwMode="auto">
          <a:xfrm>
            <a:off x="3286126" y="3857626"/>
            <a:ext cx="25209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lIns="87275" tIns="43638" rIns="87275" bIns="43638"/>
          <a:lstStyle/>
          <a:p>
            <a:endParaRPr lang="fr-FR"/>
          </a:p>
        </p:txBody>
      </p:sp>
      <p:sp>
        <p:nvSpPr>
          <p:cNvPr id="1033" name="Rectangle 12"/>
          <p:cNvSpPr>
            <a:spLocks noChangeArrowheads="1"/>
          </p:cNvSpPr>
          <p:nvPr/>
        </p:nvSpPr>
        <p:spPr bwMode="auto">
          <a:xfrm>
            <a:off x="395289" y="620714"/>
            <a:ext cx="8424862" cy="5380037"/>
          </a:xfrm>
          <a:prstGeom prst="rect">
            <a:avLst/>
          </a:prstGeom>
          <a:noFill/>
          <a:ln w="28575">
            <a:solidFill>
              <a:srgbClr val="666699"/>
            </a:solidFill>
            <a:miter lim="800000"/>
            <a:headEnd/>
            <a:tailEnd/>
          </a:ln>
        </p:spPr>
        <p:txBody>
          <a:bodyPr wrap="none" lIns="87275" tIns="43638" rIns="87275" bIns="43638" anchor="ctr"/>
          <a:lstStyle/>
          <a:p>
            <a:endParaRPr lang="fr-F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36550" y="476672"/>
            <a:ext cx="8458200" cy="8552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La Commission de Régulation du Secteur de l’Electricité (CRSE) :</a:t>
            </a: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56550" y="6597651"/>
            <a:ext cx="838200" cy="84139"/>
          </a:xfrm>
        </p:spPr>
        <p:txBody>
          <a:bodyPr/>
          <a:lstStyle/>
          <a:p>
            <a:pPr>
              <a:defRPr/>
            </a:pPr>
            <a:fld id="{CFCDB6E5-C46B-475B-ADBC-F02395EA2A4E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36550" y="2464063"/>
            <a:ext cx="855593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2800" dirty="0" smtClean="0"/>
              <a:t>Chargée </a:t>
            </a:r>
            <a:r>
              <a:rPr lang="fr-FR" sz="2800" dirty="0"/>
              <a:t>de la régulation des activités de production, de transport, de distribution et de vente de l’énergie électrique au Sénégal. </a:t>
            </a:r>
            <a:endParaRPr lang="fr-FR" sz="2800" dirty="0" smtClean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2800" dirty="0"/>
              <a:t>détermine la structure et la composition des tarifs applicables par les entreprises titulaires de Licence ou de Concession 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fr-FR" sz="2800" dirty="0" smtClean="0"/>
              <a:t>Autorise </a:t>
            </a:r>
            <a:r>
              <a:rPr lang="fr-FR" sz="2800" dirty="0"/>
              <a:t>les niveaux de revenu jugés suffisants pour permettre aux opérateurs, </a:t>
            </a:r>
            <a:r>
              <a:rPr lang="fr-FR" sz="2800" dirty="0" smtClean="0"/>
              <a:t>d’obtenir </a:t>
            </a:r>
            <a:r>
              <a:rPr lang="fr-FR" sz="2800" dirty="0"/>
              <a:t>un taux de rentabilité normal  .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fr-FR" sz="2800" dirty="0" smtClean="0"/>
          </a:p>
          <a:p>
            <a:pPr algn="just"/>
            <a:endParaRPr lang="fr-FR" sz="2800" dirty="0"/>
          </a:p>
        </p:txBody>
      </p:sp>
      <p:sp>
        <p:nvSpPr>
          <p:cNvPr id="5" name="Rectangle 4"/>
          <p:cNvSpPr/>
          <p:nvPr/>
        </p:nvSpPr>
        <p:spPr>
          <a:xfrm>
            <a:off x="683568" y="1484784"/>
            <a:ext cx="7692082" cy="1008112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altLang="fr-FR" sz="2000" dirty="0" smtClean="0"/>
              <a:t>Dans des </a:t>
            </a:r>
            <a:r>
              <a:rPr lang="fr-FR" altLang="fr-FR" sz="2000" b="1" i="1" dirty="0" smtClean="0"/>
              <a:t>activités </a:t>
            </a:r>
            <a:r>
              <a:rPr lang="fr-FR" altLang="fr-FR" sz="2000" b="1" i="1" dirty="0"/>
              <a:t>à caractère monopolistique </a:t>
            </a:r>
            <a:r>
              <a:rPr lang="fr-FR" altLang="fr-FR" sz="2000" b="1" i="1" dirty="0" smtClean="0"/>
              <a:t>les tarifs applicables </a:t>
            </a:r>
            <a:r>
              <a:rPr lang="fr-FR" altLang="fr-FR" sz="2000" dirty="0" smtClean="0"/>
              <a:t>sont </a:t>
            </a:r>
            <a:r>
              <a:rPr lang="fr-FR" altLang="fr-FR" sz="2000" b="1" i="1" dirty="0"/>
              <a:t>régulés</a:t>
            </a:r>
            <a:endParaRPr lang="fr-FR" sz="2000" b="1" i="1" dirty="0"/>
          </a:p>
        </p:txBody>
      </p:sp>
    </p:spTree>
    <p:extLst>
      <p:ext uri="{BB962C8B-B14F-4D97-AF65-F5344CB8AC3E}">
        <p14:creationId xmlns:p14="http://schemas.microsoft.com/office/powerpoint/2010/main" val="31905750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2"/>
            <a:ext cx="8458200" cy="6096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>
              <a:defRPr/>
            </a:pPr>
            <a:r>
              <a:rPr lang="fr-FR" b="1" u="none" dirty="0" smtClean="0">
                <a:solidFill>
                  <a:schemeClr val="tx1"/>
                </a:solidFill>
              </a:rPr>
              <a:t>PRINCIPES DE LA </a:t>
            </a:r>
            <a:r>
              <a:rPr lang="fr-FR" b="1" u="none" dirty="0">
                <a:solidFill>
                  <a:schemeClr val="tx1"/>
                </a:solidFill>
              </a:rPr>
              <a:t>R</a:t>
            </a:r>
            <a:r>
              <a:rPr lang="fr-FR" b="1" u="none" dirty="0" smtClean="0">
                <a:solidFill>
                  <a:schemeClr val="tx1"/>
                </a:solidFill>
              </a:rPr>
              <a:t>EGULATION</a:t>
            </a:r>
            <a:endParaRPr lang="fr-FR" b="1" u="none" dirty="0">
              <a:solidFill>
                <a:schemeClr val="tx1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10AA0A-2DCF-406D-BE94-0F5CBE1C4A4A}" type="datetime4">
              <a:rPr lang="fr-FR" smtClean="0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Commission de Régulation du Secteur de l’Electricité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3F363-E780-4825-A17C-FDB41CF8C40C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 rot="5400000">
            <a:off x="5539216" y="737987"/>
            <a:ext cx="668697" cy="548345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wrap="square" lIns="87275" tIns="43638" rIns="87275" bIns="43638" rtlCol="0">
            <a:spAutoFit/>
          </a:bodyPr>
          <a:lstStyle/>
          <a:p>
            <a:pPr algn="just"/>
            <a:r>
              <a:rPr lang="fr-FR" sz="1600" dirty="0"/>
              <a:t>Détermination d’un Revenu Maximum Autorisé (RMA</a:t>
            </a:r>
            <a:r>
              <a:rPr lang="fr-FR" sz="1600" dirty="0" smtClean="0"/>
              <a:t>) </a:t>
            </a:r>
            <a:r>
              <a:rPr lang="fr-FR" sz="1600" dirty="0"/>
              <a:t>chaque </a:t>
            </a:r>
            <a:r>
              <a:rPr lang="fr-FR" sz="1600" dirty="0" smtClean="0"/>
              <a:t>année.  </a:t>
            </a:r>
            <a:endParaRPr lang="fr-FR" sz="1600" dirty="0"/>
          </a:p>
        </p:txBody>
      </p:sp>
      <p:sp>
        <p:nvSpPr>
          <p:cNvPr id="10" name="ZoneTexte 9"/>
          <p:cNvSpPr txBox="1"/>
          <p:nvPr/>
        </p:nvSpPr>
        <p:spPr>
          <a:xfrm rot="5400000">
            <a:off x="5682941" y="2950223"/>
            <a:ext cx="453253" cy="555546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wrap="square" lIns="87275" tIns="43638" rIns="87275" bIns="43638" rtlCol="0">
            <a:spAutoFit/>
          </a:bodyPr>
          <a:lstStyle/>
          <a:p>
            <a:pPr algn="ctr"/>
            <a:r>
              <a:rPr lang="fr-FR" sz="1800" dirty="0" smtClean="0"/>
              <a:t>Détermination des tarifs plafonds applicables</a:t>
            </a:r>
            <a:endParaRPr lang="fr-FR" sz="1800" dirty="0"/>
          </a:p>
        </p:txBody>
      </p:sp>
      <p:sp>
        <p:nvSpPr>
          <p:cNvPr id="3" name="ZoneTexte 2"/>
          <p:cNvSpPr txBox="1"/>
          <p:nvPr/>
        </p:nvSpPr>
        <p:spPr>
          <a:xfrm>
            <a:off x="364124" y="959985"/>
            <a:ext cx="8404058" cy="646331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altLang="fr-FR" sz="1800" dirty="0">
                <a:solidFill>
                  <a:schemeClr val="bg1"/>
                </a:solidFill>
              </a:rPr>
              <a:t>La régulation des tarifs </a:t>
            </a:r>
            <a:r>
              <a:rPr lang="fr-FR" altLang="fr-FR" sz="1800" dirty="0" smtClean="0">
                <a:solidFill>
                  <a:schemeClr val="bg1"/>
                </a:solidFill>
              </a:rPr>
              <a:t>au Sénégal est </a:t>
            </a:r>
            <a:r>
              <a:rPr lang="fr-FR" altLang="fr-FR" sz="1800" dirty="0">
                <a:solidFill>
                  <a:schemeClr val="bg1"/>
                </a:solidFill>
              </a:rPr>
              <a:t>basée sur </a:t>
            </a:r>
            <a:r>
              <a:rPr lang="fr-FR" altLang="fr-FR" sz="1800" dirty="0" smtClean="0">
                <a:solidFill>
                  <a:schemeClr val="bg1"/>
                </a:solidFill>
              </a:rPr>
              <a:t>le principe de la régulation par les </a:t>
            </a:r>
            <a:r>
              <a:rPr lang="fr-FR" altLang="fr-FR" sz="1800" b="1" i="1" dirty="0" smtClean="0">
                <a:solidFill>
                  <a:schemeClr val="bg1"/>
                </a:solidFill>
              </a:rPr>
              <a:t>plafonds </a:t>
            </a:r>
            <a:r>
              <a:rPr lang="fr-FR" altLang="fr-FR" sz="1800" b="1" i="1" dirty="0">
                <a:solidFill>
                  <a:schemeClr val="bg1"/>
                </a:solidFill>
              </a:rPr>
              <a:t>de prix, </a:t>
            </a:r>
            <a:r>
              <a:rPr lang="fr-FR" altLang="fr-FR" sz="1800" b="1" i="1" dirty="0" err="1">
                <a:solidFill>
                  <a:schemeClr val="bg1"/>
                </a:solidFill>
              </a:rPr>
              <a:t>price</a:t>
            </a:r>
            <a:r>
              <a:rPr lang="fr-FR" altLang="fr-FR" sz="1800" b="1" i="1" dirty="0">
                <a:solidFill>
                  <a:schemeClr val="bg1"/>
                </a:solidFill>
              </a:rPr>
              <a:t>-cap, </a:t>
            </a:r>
            <a:r>
              <a:rPr lang="fr-FR" altLang="fr-FR" sz="1800" dirty="0">
                <a:solidFill>
                  <a:schemeClr val="bg1"/>
                </a:solidFill>
              </a:rPr>
              <a:t> </a:t>
            </a:r>
            <a:r>
              <a:rPr lang="fr-FR" altLang="fr-FR" sz="1800" b="1" i="1" dirty="0">
                <a:solidFill>
                  <a:schemeClr val="bg1"/>
                </a:solidFill>
              </a:rPr>
              <a:t>(IPC-X)</a:t>
            </a:r>
            <a:endParaRPr lang="fr-FR" sz="18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 rot="5400000">
            <a:off x="5323192" y="-283087"/>
            <a:ext cx="668697" cy="591550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wrap="square" lIns="87275" tIns="43638" rIns="87275" bIns="43638" rtlCol="0">
            <a:spAutoFit/>
          </a:bodyPr>
          <a:lstStyle/>
          <a:p>
            <a:pPr algn="just"/>
            <a:r>
              <a:rPr lang="fr-FR" sz="1600" dirty="0" smtClean="0"/>
              <a:t>Elaboration des conditions tarifaires pour chaque période tarifaire (3 ans).</a:t>
            </a:r>
            <a:endParaRPr lang="fr-FR" sz="1600" dirty="0"/>
          </a:p>
        </p:txBody>
      </p:sp>
      <p:cxnSp>
        <p:nvCxnSpPr>
          <p:cNvPr id="13" name="Connecteur droit 12"/>
          <p:cNvCxnSpPr/>
          <p:nvPr/>
        </p:nvCxnSpPr>
        <p:spPr>
          <a:xfrm>
            <a:off x="2073693" y="1720787"/>
            <a:ext cx="0" cy="4536504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72006" y="4125525"/>
            <a:ext cx="8615293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251521" y="246766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SENELEC</a:t>
            </a:r>
            <a:endParaRPr lang="fr-FR" sz="2000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0" y="4706714"/>
            <a:ext cx="2051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Concessionnaire d’Electrification Rurale (CER)</a:t>
            </a:r>
            <a:endParaRPr lang="fr-FR" sz="20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2202010" y="1806886"/>
            <a:ext cx="482484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Le principe est appliqué aux revenus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2202011" y="4125525"/>
            <a:ext cx="58237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b="1"/>
            </a:lvl1pPr>
          </a:lstStyle>
          <a:p>
            <a:r>
              <a:rPr lang="fr-FR" dirty="0"/>
              <a:t>Le principe est appliqué à un panier de prix</a:t>
            </a:r>
          </a:p>
        </p:txBody>
      </p:sp>
      <p:sp>
        <p:nvSpPr>
          <p:cNvPr id="18" name="ZoneTexte 17"/>
          <p:cNvSpPr txBox="1"/>
          <p:nvPr/>
        </p:nvSpPr>
        <p:spPr>
          <a:xfrm rot="5400000">
            <a:off x="5359199" y="1953648"/>
            <a:ext cx="668697" cy="59875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wrap="square" lIns="87275" tIns="43638" rIns="87275" bIns="43638" rtlCol="0">
            <a:spAutoFit/>
          </a:bodyPr>
          <a:lstStyle/>
          <a:p>
            <a:pPr algn="just"/>
            <a:r>
              <a:rPr lang="fr-FR" sz="1600" dirty="0" smtClean="0"/>
              <a:t>Elaboration des conditions tarifaires pour chaque période tarifaire (5 ans).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8337362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1115616" y="857236"/>
            <a:ext cx="7671227" cy="126537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87275" tIns="43638" rIns="87275" bIns="43638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fr-FR" sz="1700" b="1" dirty="0" smtClean="0"/>
              <a:t>Revenus régulés requis : Revenus maximum nécessaires pour couvrir, avec la demande anticipée, les </a:t>
            </a:r>
            <a:r>
              <a:rPr lang="fr-FR" sz="1700" b="1" dirty="0"/>
              <a:t>charges d’exploitation projetées, incluant les impôts et taxes et les amortissements des investissements </a:t>
            </a:r>
            <a:r>
              <a:rPr lang="fr-FR" sz="1700" b="1" dirty="0" smtClean="0"/>
              <a:t>prévus et la rémunération de la base tarifaire.</a:t>
            </a:r>
            <a:endParaRPr lang="fr-FR" sz="1700" b="1" dirty="0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381001" y="152400"/>
            <a:ext cx="8405842" cy="4682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 defTabSz="872753" eaLnBrk="0" hangingPunct="0">
              <a:defRPr/>
            </a:pPr>
            <a:r>
              <a:rPr lang="fr-FR" sz="2800" b="1" dirty="0" smtClean="0">
                <a:solidFill>
                  <a:schemeClr val="tx1"/>
                </a:solidFill>
              </a:rPr>
              <a:t>PRINCIPES </a:t>
            </a:r>
            <a:r>
              <a:rPr lang="fr-FR" sz="2800" b="1" dirty="0">
                <a:solidFill>
                  <a:schemeClr val="tx1"/>
                </a:solidFill>
              </a:rPr>
              <a:t>DE LA REGULATION</a:t>
            </a:r>
            <a:endParaRPr lang="fr-FR" sz="2700" b="1" u="sng" kern="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391568"/>
            <a:ext cx="5328592" cy="417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956550" y="6597651"/>
            <a:ext cx="838200" cy="84139"/>
          </a:xfrm>
        </p:spPr>
        <p:txBody>
          <a:bodyPr/>
          <a:lstStyle/>
          <a:p>
            <a:pPr>
              <a:defRPr/>
            </a:pPr>
            <a:fld id="{CFCDB6E5-C46B-475B-ADBC-F02395EA2A4E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27809"/>
            <a:ext cx="4104111" cy="3664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10AA0A-2DCF-406D-BE94-0F5CBE1C4A4A}" type="datetime4">
              <a:rPr lang="fr-FR" smtClean="0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Commission de Régulation du Secteur de l’Electricité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3F363-E780-4825-A17C-FDB41CF8C40C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81001" y="152400"/>
            <a:ext cx="8405842" cy="4682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 defTabSz="872753" eaLnBrk="0" hangingPunct="0">
              <a:defRPr/>
            </a:pPr>
            <a:r>
              <a:rPr lang="fr-FR" sz="2700" b="1" kern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PRINCIPES DE </a:t>
            </a:r>
            <a:r>
              <a:rPr lang="fr-FR" sz="27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 REGULATION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57158" y="785795"/>
            <a:ext cx="530198" cy="57150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vert270" wrap="square" lIns="87275" tIns="43638" rIns="87275" bIns="43638" rtlCol="0">
            <a:spAutoFit/>
          </a:bodyPr>
          <a:lstStyle/>
          <a:p>
            <a:pPr algn="ctr"/>
            <a:r>
              <a:rPr lang="fr-FR" b="1" dirty="0" smtClean="0"/>
              <a:t>RMA de </a:t>
            </a:r>
            <a:r>
              <a:rPr lang="fr-FR" b="1" dirty="0" err="1" smtClean="0"/>
              <a:t>Senelec</a:t>
            </a:r>
            <a:r>
              <a:rPr lang="fr-FR" b="1" dirty="0" smtClean="0"/>
              <a:t> 2010-2016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76" y="980728"/>
            <a:ext cx="7716974" cy="259228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378776" y="3669832"/>
            <a:ext cx="3421931" cy="2246769"/>
          </a:xfrm>
          <a:prstGeom prst="rect">
            <a:avLst/>
          </a:prstGeom>
          <a:noFill/>
          <a:ln>
            <a:solidFill>
              <a:schemeClr val="tx2">
                <a:lumMod val="65000"/>
                <a:lumOff val="3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Baisse du RMA depuis 2013 avec la baisse des prix des combustibles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Augmentation des recettes </a:t>
            </a:r>
            <a:r>
              <a:rPr lang="fr-FR" sz="2000" dirty="0" smtClean="0"/>
              <a:t>(croissance </a:t>
            </a:r>
            <a:r>
              <a:rPr lang="fr-FR" sz="2000" dirty="0"/>
              <a:t>de la demande 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Equilibre RMA/Recettes en 2015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224854" y="3669832"/>
            <a:ext cx="3816424" cy="2554545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RMA supérieure aux recettes entre 2010 et 2014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Maintien des prix de vente au détail (politique tarifaire)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 smtClean="0"/>
              <a:t>382 milliards de compensation versés par le Gouvernement entre 2010-2014 pour éviter une augmentation des tarifs,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4427984" y="1268760"/>
            <a:ext cx="0" cy="1656184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288" y="1300041"/>
            <a:ext cx="54869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433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10AA0A-2DCF-406D-BE94-0F5CBE1C4A4A}" type="datetime4">
              <a:rPr lang="fr-FR" smtClean="0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Commission de Régulation du Secteur de l’Electricité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3F363-E780-4825-A17C-FDB41CF8C40C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81001" y="152400"/>
            <a:ext cx="8405842" cy="4682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 defTabSz="872753" eaLnBrk="0" hangingPunct="0">
              <a:defRPr/>
            </a:pPr>
            <a:r>
              <a:rPr lang="fr-FR" sz="27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TARIFS EN VIGUEUR (Senelec)</a:t>
            </a:r>
            <a:endParaRPr lang="fr-FR" sz="2700" b="1" kern="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1268760"/>
            <a:ext cx="8601723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817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10AA0A-2DCF-406D-BE94-0F5CBE1C4A4A}" type="datetime4">
              <a:rPr lang="fr-FR" smtClean="0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Commission de Régulation du Secteur de l’Electricité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3F363-E780-4825-A17C-FDB41CF8C40C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81001" y="152400"/>
            <a:ext cx="8405842" cy="4682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 defTabSz="872753" eaLnBrk="0" hangingPunct="0">
              <a:defRPr/>
            </a:pPr>
            <a:r>
              <a:rPr lang="fr-FR" sz="27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TARIFS EN VIGUEUR (Senelec)</a:t>
            </a:r>
            <a:endParaRPr lang="fr-FR" sz="2700" b="1" kern="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55" y="1700808"/>
            <a:ext cx="8682609" cy="31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542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10AA0A-2DCF-406D-BE94-0F5CBE1C4A4A}" type="datetime4">
              <a:rPr lang="fr-FR" smtClean="0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Commission de Régulation du Secteur de l’Electricité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3F363-E780-4825-A17C-FDB41CF8C40C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81001" y="152400"/>
            <a:ext cx="8405842" cy="4682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 defTabSz="872753" eaLnBrk="0" hangingPunct="0">
              <a:defRPr/>
            </a:pPr>
            <a:r>
              <a:rPr lang="fr-FR" sz="27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TARIFS EN </a:t>
            </a:r>
            <a:r>
              <a:rPr lang="fr-FR" sz="27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VIGUEUR (CER)</a:t>
            </a:r>
            <a:endParaRPr lang="fr-FR" sz="2700" b="1" kern="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4392" y="692695"/>
            <a:ext cx="6159059" cy="597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563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10AA0A-2DCF-406D-BE94-0F5CBE1C4A4A}" type="datetime4">
              <a:rPr lang="fr-FR" smtClean="0"/>
              <a:pPr>
                <a:defRPr/>
              </a:pPr>
              <a:t>17 janvier 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Commission de Régulation du Secteur de l’Electricité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3F363-E780-4825-A17C-FDB41CF8C40C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81001" y="152400"/>
            <a:ext cx="8405842" cy="4682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7275" tIns="43638" rIns="87275" bIns="43638"/>
          <a:lstStyle/>
          <a:p>
            <a:pPr algn="ctr" defTabSz="872753" eaLnBrk="0" hangingPunct="0">
              <a:defRPr/>
            </a:pPr>
            <a:r>
              <a:rPr lang="fr-FR" sz="27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PERSPECTIVES</a:t>
            </a:r>
            <a:endParaRPr lang="fr-FR" sz="2700" b="1" kern="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8" name="Image 7" descr="C:\Users\userpmslakh\Desktop\doc Mme lakh\découpage des CER au Sénég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8208912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7475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SE(bleu)">
  <a:themeElements>
    <a:clrScheme name="CRSE(bleu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RSE(bleu)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RSE(bleu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SE(bleu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SE(bleu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SE(bleu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SE(bleu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SE(bleu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SE(bleu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CRSE(bleu)</Template>
  <TotalTime>24842</TotalTime>
  <Words>392</Words>
  <Application>Microsoft Office PowerPoint</Application>
  <PresentationFormat>Affichage à l'écran (4:3)</PresentationFormat>
  <Paragraphs>67</Paragraphs>
  <Slides>9</Slides>
  <Notes>9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Verdana</vt:lpstr>
      <vt:lpstr>Wingdings</vt:lpstr>
      <vt:lpstr>CRSE(bleu)</vt:lpstr>
      <vt:lpstr>Photo Editor Photo</vt:lpstr>
      <vt:lpstr>Les tarifs de l’électricité au Sénégal</vt:lpstr>
      <vt:lpstr>Présentation PowerPoint</vt:lpstr>
      <vt:lpstr>PRINCIPES DE LA REGULATION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CRSE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Séminaire d’information sur la régulation dans le secteur de l’électricité</dc:title>
  <dc:creator>Elhadji DIAKHATE</dc:creator>
  <cp:lastModifiedBy>Paule Marie SAGNA LAKH</cp:lastModifiedBy>
  <cp:revision>884</cp:revision>
  <dcterms:created xsi:type="dcterms:W3CDTF">2007-05-31T08:57:55Z</dcterms:created>
  <dcterms:modified xsi:type="dcterms:W3CDTF">2018-01-17T18:33:02Z</dcterms:modified>
</cp:coreProperties>
</file>