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59" r:id="rId4"/>
    <p:sldId id="260" r:id="rId5"/>
    <p:sldId id="263" r:id="rId6"/>
    <p:sldId id="257" r:id="rId7"/>
    <p:sldId id="264" r:id="rId8"/>
    <p:sldId id="266"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8A6FB-88CE-4A25-A37B-AB3439F8A87C}" type="datetimeFigureOut">
              <a:rPr lang="fr-FR" smtClean="0"/>
              <a:pPr/>
              <a:t>10/01/2018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81ECD3-3C7F-47B8-ADA1-D0DF7ADCD82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La première centrale électrique de Bel-Air</a:t>
            </a:r>
            <a:r>
              <a:rPr lang="fr-FR" baseline="0" dirty="0" smtClean="0"/>
              <a:t> en 1910 fonctionnait au charbon avec un seul poste de transformation pour évacuer toute l’énergie électrique produite dans la ville de Dakar, la troisième localité électrifiée après Saint-Louis et Rufisque à la fin du 19è siècle et suivie par Louga et Kaolack en 1926 avant l’unification des concessionnaires privés dans une entreprise privée la Compagnie des Eaux et Electricité de l’Ouest Africain (EEOA)</a:t>
            </a:r>
            <a:endParaRPr lang="fr-FR" dirty="0"/>
          </a:p>
        </p:txBody>
      </p:sp>
      <p:sp>
        <p:nvSpPr>
          <p:cNvPr id="4" name="Espace réservé du numéro de diapositive 3"/>
          <p:cNvSpPr>
            <a:spLocks noGrp="1"/>
          </p:cNvSpPr>
          <p:nvPr>
            <p:ph type="sldNum" sz="quarter" idx="10"/>
          </p:nvPr>
        </p:nvSpPr>
        <p:spPr/>
        <p:txBody>
          <a:bodyPr/>
          <a:lstStyle/>
          <a:p>
            <a:fld id="{4581ECD3-3C7F-47B8-ADA1-D0DF7ADCD822}"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usines de Kaolack et Louga étaient équipées de groupes électrogènes fonctionnant au diesel-oïl constituaient la première étape d’une électrification rurale en dehors de Saint-Louis la capitale</a:t>
            </a:r>
            <a:r>
              <a:rPr lang="fr-FR" baseline="0" dirty="0" smtClean="0"/>
              <a:t> du Sénégal et de Dakar la capitale de l’A.O.F</a:t>
            </a:r>
            <a:endParaRPr lang="fr-FR" dirty="0"/>
          </a:p>
        </p:txBody>
      </p:sp>
      <p:sp>
        <p:nvSpPr>
          <p:cNvPr id="4" name="Espace réservé du numéro de diapositive 3"/>
          <p:cNvSpPr>
            <a:spLocks noGrp="1"/>
          </p:cNvSpPr>
          <p:nvPr>
            <p:ph type="sldNum" sz="quarter" idx="10"/>
          </p:nvPr>
        </p:nvSpPr>
        <p:spPr/>
        <p:txBody>
          <a:bodyPr/>
          <a:lstStyle/>
          <a:p>
            <a:fld id="{4581ECD3-3C7F-47B8-ADA1-D0DF7ADCD822}" type="slidenum">
              <a:rPr lang="fr-FR" smtClean="0"/>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Au moment de l’indépendance, débute l’électrification rurale, avec la construction de la ligne de transport d’énergie à 90 kV passant à Thiès d’où partent</a:t>
            </a:r>
            <a:r>
              <a:rPr lang="fr-FR" baseline="0" dirty="0" smtClean="0"/>
              <a:t> deux lignes à 30 kV en direction de Kaolack alimentant au passage 12 localités et une ligne à 30 kV reliant Saint-Louis et distribuant l’énergie électrique dans 12 localités donnant ainsi naissance au premier réseau interconnecté tandis que 15 autres localités étaient alimentées par des réseaux isolés dont les deux plus importantes (Ziguinchor et </a:t>
            </a:r>
            <a:r>
              <a:rPr lang="fr-FR" baseline="0" dirty="0" err="1" smtClean="0"/>
              <a:t>Tamba</a:t>
            </a:r>
            <a:r>
              <a:rPr lang="fr-FR" baseline="0" dirty="0" smtClean="0"/>
              <a:t>) échappaient à la concession EEOA, le reste étant à la charge de l’Etat du Sénégal.</a:t>
            </a:r>
            <a:endParaRPr lang="fr-FR" dirty="0"/>
          </a:p>
        </p:txBody>
      </p:sp>
      <p:sp>
        <p:nvSpPr>
          <p:cNvPr id="4" name="Espace réservé du numéro de diapositive 3"/>
          <p:cNvSpPr>
            <a:spLocks noGrp="1"/>
          </p:cNvSpPr>
          <p:nvPr>
            <p:ph type="sldNum" sz="quarter" idx="10"/>
          </p:nvPr>
        </p:nvSpPr>
        <p:spPr/>
        <p:txBody>
          <a:bodyPr/>
          <a:lstStyle/>
          <a:p>
            <a:fld id="{4581ECD3-3C7F-47B8-ADA1-D0DF7ADCD822}" type="slidenum">
              <a:rPr lang="fr-FR" smtClean="0"/>
              <a:pPr/>
              <a:t>4</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L’Etat du Sénégal rachète la Cie des EEOA en 1972, crée une société de patrimoine EDS propriétaire des installations</a:t>
            </a:r>
            <a:r>
              <a:rPr lang="fr-FR" baseline="0" dirty="0" smtClean="0"/>
              <a:t> et une société de Gestion SENELEC chargée de l’exploitation des installations de production, transport et distribution et les deux sociétés seront fusionnées et nationalisées en 1983. Le monopole de la production est supprimée par la loi d’orientation de 1998 , l’arrivée de producteurs privés indépendants, la privatisation de l’opérateur historique, la création de l’ASER, de la CRSE, de la CNH, par la suite de l’AEME, du Secrétariat Permanent à l’Energie, de </a:t>
            </a:r>
            <a:r>
              <a:rPr lang="fr-FR" baseline="0" dirty="0" err="1" smtClean="0"/>
              <a:t>Senstock</a:t>
            </a:r>
            <a:r>
              <a:rPr lang="fr-FR" baseline="0" dirty="0" smtClean="0"/>
              <a:t>, de l’arrivée des centrales hydroélectriques de </a:t>
            </a:r>
            <a:r>
              <a:rPr lang="fr-FR" baseline="0" dirty="0" err="1" smtClean="0"/>
              <a:t>Manantali</a:t>
            </a:r>
            <a:r>
              <a:rPr lang="fr-FR" baseline="0" dirty="0" smtClean="0"/>
              <a:t> et de </a:t>
            </a:r>
            <a:r>
              <a:rPr lang="fr-FR" baseline="0" dirty="0" err="1" smtClean="0"/>
              <a:t>Félou</a:t>
            </a:r>
            <a:r>
              <a:rPr lang="fr-FR" baseline="0" dirty="0" smtClean="0"/>
              <a:t>, des centrales solaires photovoltaïques pour constituer le mix énergétique.</a:t>
            </a:r>
            <a:endParaRPr lang="fr-FR" dirty="0"/>
          </a:p>
        </p:txBody>
      </p:sp>
      <p:sp>
        <p:nvSpPr>
          <p:cNvPr id="4" name="Espace réservé du numéro de diapositive 3"/>
          <p:cNvSpPr>
            <a:spLocks noGrp="1"/>
          </p:cNvSpPr>
          <p:nvPr>
            <p:ph type="sldNum" sz="quarter" idx="10"/>
          </p:nvPr>
        </p:nvSpPr>
        <p:spPr/>
        <p:txBody>
          <a:bodyPr/>
          <a:lstStyle/>
          <a:p>
            <a:fld id="{4581ECD3-3C7F-47B8-ADA1-D0DF7ADCD822}" type="slidenum">
              <a:rPr lang="fr-FR" smtClean="0"/>
              <a:pPr/>
              <a:t>5</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5DE59C5-C48B-41C6-BB96-E688EBE1A304}" type="datetimeFigureOut">
              <a:rPr lang="fr-FR" smtClean="0"/>
              <a:pPr/>
              <a:t>10/01/2018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9EB33B-87A2-4F78-ABDC-44D5E60893E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DE59C5-C48B-41C6-BB96-E688EBE1A304}" type="datetimeFigureOut">
              <a:rPr lang="fr-FR" smtClean="0"/>
              <a:pPr/>
              <a:t>10/01/2018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9EB33B-87A2-4F78-ABDC-44D5E60893E1}"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2130425"/>
            <a:ext cx="8424936" cy="1470025"/>
          </a:xfrm>
        </p:spPr>
        <p:txBody>
          <a:bodyPr>
            <a:normAutofit fontScale="90000"/>
          </a:bodyPr>
          <a:lstStyle/>
          <a:p>
            <a:pPr algn="l"/>
            <a:r>
              <a:rPr lang="fr-FR" dirty="0" smtClean="0"/>
              <a:t/>
            </a:r>
            <a:br>
              <a:rPr lang="fr-FR" dirty="0" smtClean="0"/>
            </a:br>
            <a:r>
              <a:rPr lang="fr-FR" dirty="0" smtClean="0"/>
              <a:t>    </a:t>
            </a:r>
            <a:br>
              <a:rPr lang="fr-FR" dirty="0" smtClean="0"/>
            </a:br>
            <a:r>
              <a:rPr lang="fr-FR" dirty="0" smtClean="0"/>
              <a:t> </a:t>
            </a:r>
            <a:r>
              <a:rPr lang="fr-FR" dirty="0" err="1" smtClean="0"/>
              <a:t>adea</a:t>
            </a:r>
            <a:r>
              <a:rPr lang="fr-FR" dirty="0" smtClean="0"/>
              <a:t> </a:t>
            </a:r>
            <a:r>
              <a:rPr lang="fr-FR" sz="2000" b="1" dirty="0" smtClean="0"/>
              <a:t>Association pour le Développement de l’Énergie en Afrique              </a:t>
            </a:r>
            <a:br>
              <a:rPr lang="fr-FR" sz="2000" b="1" dirty="0" smtClean="0"/>
            </a:br>
            <a:r>
              <a:rPr lang="fr-FR" sz="2000" b="1" dirty="0" smtClean="0"/>
              <a:t>                              Association for the </a:t>
            </a:r>
            <a:r>
              <a:rPr lang="fr-FR" sz="2000" b="1" dirty="0" err="1" smtClean="0"/>
              <a:t>Development</a:t>
            </a:r>
            <a:r>
              <a:rPr lang="fr-FR" sz="2000" b="1" dirty="0" smtClean="0"/>
              <a:t> of </a:t>
            </a:r>
            <a:r>
              <a:rPr lang="fr-FR" sz="2000" b="1" dirty="0" err="1" smtClean="0"/>
              <a:t>Energy</a:t>
            </a:r>
            <a:r>
              <a:rPr lang="fr-FR" sz="2000" b="1" dirty="0" smtClean="0"/>
              <a:t> in </a:t>
            </a:r>
            <a:r>
              <a:rPr lang="fr-FR" sz="2000" b="1" dirty="0" err="1" smtClean="0"/>
              <a:t>Africa</a:t>
            </a:r>
            <a:r>
              <a:rPr lang="fr-FR" sz="2000" b="1" dirty="0" smtClean="0"/>
              <a:t> </a:t>
            </a:r>
            <a:br>
              <a:rPr lang="fr-FR" sz="2000" b="1" dirty="0" smtClean="0"/>
            </a:br>
            <a:r>
              <a:rPr lang="fr-FR" dirty="0"/>
              <a:t/>
            </a:r>
            <a:br>
              <a:rPr lang="fr-FR" dirty="0"/>
            </a:br>
            <a:endParaRPr lang="fr-FR" dirty="0"/>
          </a:p>
        </p:txBody>
      </p:sp>
      <p:sp>
        <p:nvSpPr>
          <p:cNvPr id="3" name="Sous-titre 2"/>
          <p:cNvSpPr>
            <a:spLocks noGrp="1"/>
          </p:cNvSpPr>
          <p:nvPr>
            <p:ph type="subTitle" idx="1"/>
          </p:nvPr>
        </p:nvSpPr>
        <p:spPr>
          <a:xfrm>
            <a:off x="755576" y="3645024"/>
            <a:ext cx="7560840" cy="2664296"/>
          </a:xfrm>
        </p:spPr>
        <p:txBody>
          <a:bodyPr>
            <a:normAutofit lnSpcReduction="10000"/>
          </a:bodyPr>
          <a:lstStyle/>
          <a:p>
            <a:endParaRPr lang="fr-FR" dirty="0"/>
          </a:p>
          <a:p>
            <a:r>
              <a:rPr lang="fr-FR" dirty="0">
                <a:solidFill>
                  <a:srgbClr val="FF0000"/>
                </a:solidFill>
              </a:rPr>
              <a:t> </a:t>
            </a:r>
            <a:r>
              <a:rPr lang="fr-FR" b="1" i="1" dirty="0">
                <a:solidFill>
                  <a:srgbClr val="FF0000"/>
                </a:solidFill>
              </a:rPr>
              <a:t>L’Électricité en Afrique subsaharienne </a:t>
            </a:r>
          </a:p>
          <a:p>
            <a:r>
              <a:rPr lang="fr-FR" b="1" i="1" dirty="0">
                <a:solidFill>
                  <a:srgbClr val="FF0000"/>
                </a:solidFill>
              </a:rPr>
              <a:t>Progrès, défis, </a:t>
            </a:r>
            <a:r>
              <a:rPr lang="fr-FR" b="1" i="1" dirty="0" smtClean="0">
                <a:solidFill>
                  <a:srgbClr val="FF0000"/>
                </a:solidFill>
              </a:rPr>
              <a:t>perspectives</a:t>
            </a:r>
          </a:p>
          <a:p>
            <a:r>
              <a:rPr lang="fr-FR" b="1" i="1" dirty="0" smtClean="0">
                <a:solidFill>
                  <a:schemeClr val="tx1"/>
                </a:solidFill>
              </a:rPr>
              <a:t>Défis du système électrique au Sénégal</a:t>
            </a:r>
          </a:p>
          <a:p>
            <a:r>
              <a:rPr lang="fr-FR" sz="2200" b="1" i="1" dirty="0" smtClean="0">
                <a:solidFill>
                  <a:schemeClr val="tx1"/>
                </a:solidFill>
              </a:rPr>
              <a:t>par </a:t>
            </a:r>
            <a:r>
              <a:rPr lang="fr-FR" sz="2200" b="1" i="1" dirty="0" err="1" smtClean="0">
                <a:solidFill>
                  <a:schemeClr val="tx1"/>
                </a:solidFill>
              </a:rPr>
              <a:t>Elhadj</a:t>
            </a:r>
            <a:r>
              <a:rPr lang="fr-FR" sz="2200" b="1" i="1" dirty="0" smtClean="0">
                <a:solidFill>
                  <a:schemeClr val="tx1"/>
                </a:solidFill>
              </a:rPr>
              <a:t> Ibrahima NDAO, ancien DG de SENELEC</a:t>
            </a:r>
            <a:endParaRPr lang="fr-FR" sz="2200" dirty="0">
              <a:solidFill>
                <a:schemeClr val="tx1"/>
              </a:solidFill>
            </a:endParaRPr>
          </a:p>
        </p:txBody>
      </p:sp>
      <p:pic>
        <p:nvPicPr>
          <p:cNvPr id="1026" name="Picture 2"/>
          <p:cNvPicPr>
            <a:picLocks noChangeAspect="1" noChangeArrowheads="1"/>
          </p:cNvPicPr>
          <p:nvPr/>
        </p:nvPicPr>
        <p:blipFill>
          <a:blip r:embed="rId2" cstate="print"/>
          <a:srcRect/>
          <a:stretch>
            <a:fillRect/>
          </a:stretch>
        </p:blipFill>
        <p:spPr bwMode="auto">
          <a:xfrm>
            <a:off x="7380312" y="2636912"/>
            <a:ext cx="548258" cy="662558"/>
          </a:xfrm>
          <a:prstGeom prst="rect">
            <a:avLst/>
          </a:prstGeom>
          <a:noFill/>
          <a:ln w="9525">
            <a:noFill/>
            <a:miter lim="800000"/>
            <a:headEnd/>
            <a:tailEnd/>
          </a:ln>
        </p:spPr>
      </p:pic>
      <p:sp>
        <p:nvSpPr>
          <p:cNvPr id="6" name="Rectangle 5"/>
          <p:cNvSpPr/>
          <p:nvPr/>
        </p:nvSpPr>
        <p:spPr>
          <a:xfrm>
            <a:off x="7596336" y="2420888"/>
            <a:ext cx="1152128" cy="677108"/>
          </a:xfrm>
          <a:prstGeom prst="rect">
            <a:avLst/>
          </a:prstGeom>
        </p:spPr>
        <p:txBody>
          <a:bodyPr wrap="square">
            <a:spAutoFit/>
          </a:bodyPr>
          <a:lstStyle/>
          <a:p>
            <a:endParaRPr lang="fr-FR" dirty="0"/>
          </a:p>
          <a:p>
            <a:r>
              <a:rPr lang="fr-FR" sz="2000" dirty="0"/>
              <a:t> </a:t>
            </a:r>
            <a:r>
              <a:rPr lang="fr-FR" sz="2000" dirty="0" smtClean="0"/>
              <a:t>     </a:t>
            </a:r>
            <a:r>
              <a:rPr lang="fr-FR" sz="2000" b="1" dirty="0" err="1" smtClean="0"/>
              <a:t>asdea</a:t>
            </a:r>
            <a:r>
              <a:rPr lang="fr-FR" sz="2000" b="1" dirty="0" smtClean="0"/>
              <a:t> </a:t>
            </a:r>
            <a:endParaRPr lang="fr-FR" sz="2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Picture 2" descr="C:\Users\Elhadj Ibrahima NDAO\Desktop\Documents\EEOA\centrale 5.bmp"/>
          <p:cNvPicPr>
            <a:picLocks noGrp="1" noChangeAspect="1" noChangeArrowheads="1"/>
          </p:cNvPicPr>
          <p:nvPr>
            <p:ph idx="1"/>
          </p:nvPr>
        </p:nvPicPr>
        <p:blipFill>
          <a:blip r:embed="rId3" cstate="print"/>
          <a:srcRect/>
          <a:stretch>
            <a:fillRect/>
          </a:stretch>
        </p:blipFill>
        <p:spPr bwMode="auto">
          <a:xfrm>
            <a:off x="539552" y="1600200"/>
            <a:ext cx="8136904" cy="485313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Picture 2" descr="C:\Users\Elhadj Ibrahima NDAO\Desktop\Documents\EEOA\Kaolack1.bmp"/>
          <p:cNvPicPr>
            <a:picLocks noGrp="1" noChangeAspect="1" noChangeArrowheads="1"/>
          </p:cNvPicPr>
          <p:nvPr>
            <p:ph sz="half" idx="1"/>
          </p:nvPr>
        </p:nvPicPr>
        <p:blipFill>
          <a:blip r:embed="rId3" cstate="print"/>
          <a:srcRect/>
          <a:stretch>
            <a:fillRect/>
          </a:stretch>
        </p:blipFill>
        <p:spPr bwMode="auto">
          <a:xfrm>
            <a:off x="457200" y="2291012"/>
            <a:ext cx="4038600" cy="3144338"/>
          </a:xfrm>
          <a:prstGeom prst="rect">
            <a:avLst/>
          </a:prstGeom>
          <a:noFill/>
        </p:spPr>
      </p:pic>
      <p:pic>
        <p:nvPicPr>
          <p:cNvPr id="1027" name="Picture 3" descr="C:\Users\Elhadj Ibrahima NDAO\Desktop\Documents\EEOA\Louga.bmp"/>
          <p:cNvPicPr>
            <a:picLocks noGrp="1" noChangeAspect="1" noChangeArrowheads="1"/>
          </p:cNvPicPr>
          <p:nvPr>
            <p:ph sz="half" idx="2"/>
          </p:nvPr>
        </p:nvPicPr>
        <p:blipFill>
          <a:blip r:embed="rId4" cstate="print"/>
          <a:srcRect/>
          <a:stretch>
            <a:fillRect/>
          </a:stretch>
        </p:blipFill>
        <p:spPr bwMode="auto">
          <a:xfrm>
            <a:off x="4648200" y="2340469"/>
            <a:ext cx="4038600" cy="304542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descr="C:\Users\Elhadj Ibrahima NDAO\Desktop\Documents\EEOA\Réseau EEOA 1963.jpg"/>
          <p:cNvPicPr>
            <a:picLocks noGrp="1" noChangeAspect="1" noChangeArrowheads="1"/>
          </p:cNvPicPr>
          <p:nvPr>
            <p:ph idx="1"/>
          </p:nvPr>
        </p:nvPicPr>
        <p:blipFill>
          <a:blip r:embed="rId3" cstate="print"/>
          <a:srcRect/>
          <a:stretch>
            <a:fillRect/>
          </a:stretch>
        </p:blipFill>
        <p:spPr bwMode="auto">
          <a:xfrm rot="5400000" flipH="1" flipV="1">
            <a:off x="2303749" y="-135397"/>
            <a:ext cx="4680519" cy="806489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122" name="Picture 2" descr="C:\Users\Elhadj Ibrahima NDAO\Desktop\Documents\EEOA\Rachat EEOA 1.jpg"/>
          <p:cNvPicPr>
            <a:picLocks noGrp="1" noChangeAspect="1" noChangeArrowheads="1"/>
          </p:cNvPicPr>
          <p:nvPr>
            <p:ph sz="half" idx="1"/>
          </p:nvPr>
        </p:nvPicPr>
        <p:blipFill>
          <a:blip r:embed="rId3" cstate="print"/>
          <a:srcRect/>
          <a:stretch>
            <a:fillRect/>
          </a:stretch>
        </p:blipFill>
        <p:spPr bwMode="auto">
          <a:xfrm rot="5400000">
            <a:off x="359533" y="1952838"/>
            <a:ext cx="4392486" cy="3744416"/>
          </a:xfrm>
          <a:prstGeom prst="rect">
            <a:avLst/>
          </a:prstGeom>
          <a:noFill/>
        </p:spPr>
      </p:pic>
      <p:pic>
        <p:nvPicPr>
          <p:cNvPr id="5123" name="Picture 3" descr="C:\Users\Elhadj Ibrahima NDAO\Desktop\Documents\EEOA\Loi de nationalisation SENELEC bis.jpg"/>
          <p:cNvPicPr>
            <a:picLocks noGrp="1" noChangeAspect="1" noChangeArrowheads="1"/>
          </p:cNvPicPr>
          <p:nvPr>
            <p:ph sz="half" idx="2"/>
          </p:nvPr>
        </p:nvPicPr>
        <p:blipFill>
          <a:blip r:embed="rId4" cstate="print"/>
          <a:srcRect/>
          <a:stretch>
            <a:fillRect/>
          </a:stretch>
        </p:blipFill>
        <p:spPr bwMode="auto">
          <a:xfrm rot="16200000">
            <a:off x="4627006" y="1645804"/>
            <a:ext cx="4320480" cy="428647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solidFill>
                  <a:srgbClr val="FF0000"/>
                </a:solidFill>
              </a:rPr>
              <a:t>Les défis du système électrique du Sénégal</a:t>
            </a:r>
            <a:endParaRPr lang="fr-FR" sz="3200" dirty="0">
              <a:solidFill>
                <a:srgbClr val="FF0000"/>
              </a:solidFill>
            </a:endParaRPr>
          </a:p>
        </p:txBody>
      </p:sp>
      <p:sp>
        <p:nvSpPr>
          <p:cNvPr id="3" name="Espace réservé du contenu 2"/>
          <p:cNvSpPr>
            <a:spLocks noGrp="1"/>
          </p:cNvSpPr>
          <p:nvPr>
            <p:ph idx="1"/>
          </p:nvPr>
        </p:nvSpPr>
        <p:spPr>
          <a:xfrm>
            <a:off x="323528" y="1600200"/>
            <a:ext cx="8568952" cy="4853136"/>
          </a:xfrm>
        </p:spPr>
        <p:txBody>
          <a:bodyPr>
            <a:normAutofit fontScale="92500" lnSpcReduction="10000"/>
          </a:bodyPr>
          <a:lstStyle/>
          <a:p>
            <a:r>
              <a:rPr lang="fr-FR" sz="2800" dirty="0" smtClean="0"/>
              <a:t>Une production d’énergie électrique essentiellement d’origine thermique au fioul lourd (380 </a:t>
            </a:r>
            <a:r>
              <a:rPr lang="fr-FR" sz="2800" dirty="0" err="1" smtClean="0"/>
              <a:t>cst</a:t>
            </a:r>
            <a:r>
              <a:rPr lang="fr-FR" sz="2800" dirty="0" smtClean="0"/>
              <a:t>), fioul léger (180 </a:t>
            </a:r>
            <a:r>
              <a:rPr lang="fr-FR" sz="2800" dirty="0" err="1" smtClean="0"/>
              <a:t>cst</a:t>
            </a:r>
            <a:r>
              <a:rPr lang="fr-FR" sz="2800" dirty="0" smtClean="0"/>
              <a:t>), et le Diesel-</a:t>
            </a:r>
            <a:r>
              <a:rPr lang="fr-FR" sz="2800" dirty="0" err="1" smtClean="0"/>
              <a:t>Oil</a:t>
            </a:r>
            <a:r>
              <a:rPr lang="fr-FR" sz="2800" dirty="0" smtClean="0"/>
              <a:t>, une forte dépendance aux produits pétroliers importés du Nigéria et raffinés par la SAR entrant pour 15% dans le bilan énergétique du Sénégal.</a:t>
            </a:r>
          </a:p>
          <a:p>
            <a:r>
              <a:rPr lang="fr-FR" sz="2800" dirty="0" smtClean="0"/>
              <a:t>Des coûts et prix des produits pétroliers et de l’électricité très élevés une population à dominante rurale et pauvre, frein à l’électrification rurale; l’électricité entrant pour 8% dans le bilan  énergétique du Sénégal.</a:t>
            </a:r>
          </a:p>
          <a:p>
            <a:r>
              <a:rPr lang="fr-FR" sz="2800" dirty="0" smtClean="0"/>
              <a:t>Des limites techniques et pratiques à l’utilisation des énergies renouvelables.</a:t>
            </a:r>
          </a:p>
          <a:p>
            <a:r>
              <a:rPr lang="fr-FR" sz="2800" dirty="0" smtClean="0"/>
              <a:t>Une coopération sous-régionale encore insuffisante.</a:t>
            </a:r>
            <a:endParaRPr lang="fr-FR"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712968" cy="1143000"/>
          </a:xfrm>
        </p:spPr>
        <p:txBody>
          <a:bodyPr>
            <a:normAutofit/>
          </a:bodyPr>
          <a:lstStyle/>
          <a:p>
            <a:r>
              <a:rPr lang="fr-FR" sz="3200" dirty="0" smtClean="0">
                <a:solidFill>
                  <a:srgbClr val="FF0000"/>
                </a:solidFill>
              </a:rPr>
              <a:t>Les perspectives du système électrique du Sénégal</a:t>
            </a:r>
            <a:endParaRPr lang="fr-FR" sz="3200" dirty="0">
              <a:solidFill>
                <a:srgbClr val="FF0000"/>
              </a:solidFill>
            </a:endParaRPr>
          </a:p>
        </p:txBody>
      </p:sp>
      <p:sp>
        <p:nvSpPr>
          <p:cNvPr id="3" name="Espace réservé du contenu 2"/>
          <p:cNvSpPr>
            <a:spLocks noGrp="1"/>
          </p:cNvSpPr>
          <p:nvPr>
            <p:ph idx="1"/>
          </p:nvPr>
        </p:nvSpPr>
        <p:spPr>
          <a:xfrm>
            <a:off x="0" y="1600200"/>
            <a:ext cx="9144000" cy="4997152"/>
          </a:xfrm>
        </p:spPr>
        <p:txBody>
          <a:bodyPr>
            <a:normAutofit/>
          </a:bodyPr>
          <a:lstStyle/>
          <a:p>
            <a:r>
              <a:rPr lang="fr-FR" dirty="0" smtClean="0"/>
              <a:t>L’arrivée des ressources énergétiques locales que sont le pétrole et le Gaz.</a:t>
            </a:r>
          </a:p>
          <a:p>
            <a:r>
              <a:rPr lang="fr-FR" dirty="0" smtClean="0"/>
              <a:t>La conversion des unités de production existantes au gaz naturel.</a:t>
            </a:r>
          </a:p>
          <a:p>
            <a:r>
              <a:rPr lang="fr-FR" dirty="0" smtClean="0"/>
              <a:t>L’aménagement de centrales hydroélectriques dans les bassins des fleuves Sénégal et Gambie.</a:t>
            </a:r>
          </a:p>
          <a:p>
            <a:r>
              <a:rPr lang="fr-FR" dirty="0" smtClean="0"/>
              <a:t>L’interconnexion des réseaux de transport d’énergie dans le cadre du marché du WAPP</a:t>
            </a:r>
          </a:p>
          <a:p>
            <a:r>
              <a:rPr lang="fr-FR" dirty="0" smtClean="0"/>
              <a:t>La poursuite de l’implantation des centrales solaires</a:t>
            </a:r>
          </a:p>
          <a:p>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5" name="Picture 1"/>
          <p:cNvPicPr>
            <a:picLocks noChangeAspect="1" noChangeArrowheads="1"/>
          </p:cNvPicPr>
          <p:nvPr/>
        </p:nvPicPr>
        <p:blipFill>
          <a:blip r:embed="rId2" cstate="print"/>
          <a:srcRect l="13997" t="12680" r="10519" b="4781"/>
          <a:stretch>
            <a:fillRect/>
          </a:stretch>
        </p:blipFill>
        <p:spPr bwMode="auto">
          <a:xfrm>
            <a:off x="0" y="457199"/>
            <a:ext cx="9144000" cy="6140153"/>
          </a:xfrm>
          <a:prstGeom prst="rect">
            <a:avLst/>
          </a:prstGeom>
          <a:noFill/>
        </p:spPr>
      </p:pic>
      <p:sp>
        <p:nvSpPr>
          <p:cNvPr id="1027" name="Rectangle 3"/>
          <p:cNvSpPr>
            <a:spLocks noChangeArrowheads="1"/>
          </p:cNvSpPr>
          <p:nvPr/>
        </p:nvSpPr>
        <p:spPr bwMode="auto">
          <a:xfrm>
            <a:off x="0" y="403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p:nvPr/>
        </p:nvSpPr>
        <p:spPr>
          <a:xfrm>
            <a:off x="4211960" y="548680"/>
            <a:ext cx="3744416" cy="923330"/>
          </a:xfrm>
          <a:prstGeom prst="rect">
            <a:avLst/>
          </a:prstGeom>
        </p:spPr>
        <p:txBody>
          <a:bodyPr wrap="square">
            <a:spAutoFit/>
          </a:bodyPr>
          <a:lstStyle/>
          <a:p>
            <a:r>
              <a:rPr lang="fr-FR" b="1" dirty="0" smtClean="0"/>
              <a:t>Projets WAPP (West </a:t>
            </a:r>
            <a:r>
              <a:rPr lang="fr-FR" b="1" dirty="0" err="1" smtClean="0"/>
              <a:t>African</a:t>
            </a:r>
            <a:r>
              <a:rPr lang="fr-FR" b="1" dirty="0" smtClean="0"/>
              <a:t> Power Pool) d’interconnexion des réseaux de transport d’énergie électrique</a:t>
            </a:r>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933</TotalTime>
  <Words>551</Words>
  <Application>Microsoft Office PowerPoint</Application>
  <PresentationFormat>Affichage à l'écran (4:3)</PresentationFormat>
  <Paragraphs>28</Paragraphs>
  <Slides>8</Slides>
  <Notes>4</Notes>
  <HiddenSlides>0</HiddenSlides>
  <MMClips>0</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Thème Office</vt:lpstr>
      <vt:lpstr>       adea Association pour le Développement de l’Énergie en Afrique                                             Association for the Development of Energy in Africa   </vt:lpstr>
      <vt:lpstr>Diapositive 2</vt:lpstr>
      <vt:lpstr>Diapositive 3</vt:lpstr>
      <vt:lpstr>Diapositive 4</vt:lpstr>
      <vt:lpstr>Diapositive 5</vt:lpstr>
      <vt:lpstr>Les défis du système électrique du Sénégal</vt:lpstr>
      <vt:lpstr>Les perspectives du système électrique du Sénégal</vt:lpstr>
      <vt:lpstr>Diapositive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Association pour le Développement de l’Énergie en Afrique  Association for the Development of Energy in Africa</dc:title>
  <dc:creator>Elhadj Ibrahima NDAO</dc:creator>
  <cp:lastModifiedBy>Elhadj Ibrahima NDAO</cp:lastModifiedBy>
  <cp:revision>54</cp:revision>
  <dcterms:created xsi:type="dcterms:W3CDTF">2017-12-29T10:53:23Z</dcterms:created>
  <dcterms:modified xsi:type="dcterms:W3CDTF">2018-01-10T21:48:50Z</dcterms:modified>
</cp:coreProperties>
</file>